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47" r:id="rId31"/>
    <p:sldId id="348" r:id="rId32"/>
    <p:sldId id="349" r:id="rId33"/>
    <p:sldId id="350" r:id="rId34"/>
    <p:sldId id="351" r:id="rId35"/>
    <p:sldId id="352" r:id="rId36"/>
    <p:sldId id="369" r:id="rId37"/>
    <p:sldId id="370" r:id="rId38"/>
    <p:sldId id="371" r:id="rId39"/>
    <p:sldId id="354" r:id="rId40"/>
    <p:sldId id="355" r:id="rId41"/>
    <p:sldId id="356" r:id="rId42"/>
    <p:sldId id="357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73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803"/>
    <a:srgbClr val="525252"/>
    <a:srgbClr val="F4B183"/>
    <a:srgbClr val="FFFFFF"/>
    <a:srgbClr val="E6E6E6"/>
    <a:srgbClr val="FCA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04" autoAdjust="0"/>
  </p:normalViewPr>
  <p:slideViewPr>
    <p:cSldViewPr snapToGrid="0">
      <p:cViewPr varScale="1">
        <p:scale>
          <a:sx n="87" d="100"/>
          <a:sy n="87" d="100"/>
        </p:scale>
        <p:origin x="6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E22A3-8442-4663-90C1-0AD4B29CBEF2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738E2-7351-4428-8636-41D72EEB2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40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738E2-7351-4428-8636-41D72EEB23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15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7C47C-0E8A-462C-AA27-C44C3F78AE79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84D8-D6A0-4C45-8D6B-A7E5B7A70BF4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C9E8-99F0-473D-B4CF-493CC6C0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043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84D8-D6A0-4C45-8D6B-A7E5B7A70BF4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C9E8-99F0-473D-B4CF-493CC6C0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2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84D8-D6A0-4C45-8D6B-A7E5B7A70BF4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C9E8-99F0-473D-B4CF-493CC6C0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4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DE477D9-7025-F663-CD5D-BE6971321C7F}"/>
              </a:ext>
            </a:extLst>
          </p:cNvPr>
          <p:cNvCxnSpPr>
            <a:cxnSpLocks/>
          </p:cNvCxnSpPr>
          <p:nvPr userDrawn="1"/>
        </p:nvCxnSpPr>
        <p:spPr>
          <a:xfrm>
            <a:off x="10941" y="702856"/>
            <a:ext cx="12168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387CD2-3DFC-4C23-7DA1-C8F4E8464054}"/>
              </a:ext>
            </a:extLst>
          </p:cNvPr>
          <p:cNvCxnSpPr>
            <a:cxnSpLocks/>
          </p:cNvCxnSpPr>
          <p:nvPr userDrawn="1"/>
        </p:nvCxnSpPr>
        <p:spPr>
          <a:xfrm>
            <a:off x="10941" y="774864"/>
            <a:ext cx="12168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CFA48B3-BEE1-48F9-19E8-A49821D2AD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637" y="-77489"/>
            <a:ext cx="2662109" cy="973017"/>
          </a:xfrm>
          <a:prstGeom prst="rect">
            <a:avLst/>
          </a:prstGeom>
        </p:spPr>
      </p:pic>
      <p:grpSp>
        <p:nvGrpSpPr>
          <p:cNvPr id="17" name="Group 4">
            <a:extLst>
              <a:ext uri="{FF2B5EF4-FFF2-40B4-BE49-F238E27FC236}">
                <a16:creationId xmlns:a16="http://schemas.microsoft.com/office/drawing/2014/main" id="{14BD0845-793F-756E-DC20-4AE95D1F650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9865" y="115911"/>
            <a:ext cx="562347" cy="518091"/>
            <a:chOff x="2887" y="1282"/>
            <a:chExt cx="1906" cy="1756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8BEE7E64-35B4-8477-E75B-911A748C5B2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87" y="1282"/>
              <a:ext cx="1906" cy="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BEA5E5F-3D81-998C-3E28-DB9C42B15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7" y="1275"/>
              <a:ext cx="1906" cy="1763"/>
            </a:xfrm>
            <a:custGeom>
              <a:avLst/>
              <a:gdLst>
                <a:gd name="T0" fmla="*/ 773 w 801"/>
                <a:gd name="T1" fmla="*/ 370 h 741"/>
                <a:gd name="T2" fmla="*/ 601 w 801"/>
                <a:gd name="T3" fmla="*/ 269 h 741"/>
                <a:gd name="T4" fmla="*/ 569 w 801"/>
                <a:gd name="T5" fmla="*/ 59 h 741"/>
                <a:gd name="T6" fmla="*/ 372 w 801"/>
                <a:gd name="T7" fmla="*/ 7 h 741"/>
                <a:gd name="T8" fmla="*/ 201 w 801"/>
                <a:gd name="T9" fmla="*/ 106 h 741"/>
                <a:gd name="T10" fmla="*/ 187 w 801"/>
                <a:gd name="T11" fmla="*/ 290 h 741"/>
                <a:gd name="T12" fmla="*/ 0 w 801"/>
                <a:gd name="T13" fmla="*/ 415 h 741"/>
                <a:gd name="T14" fmla="*/ 26 w 801"/>
                <a:gd name="T15" fmla="*/ 635 h 741"/>
                <a:gd name="T16" fmla="*/ 202 w 801"/>
                <a:gd name="T17" fmla="*/ 733 h 741"/>
                <a:gd name="T18" fmla="*/ 251 w 801"/>
                <a:gd name="T19" fmla="*/ 732 h 741"/>
                <a:gd name="T20" fmla="*/ 413 w 801"/>
                <a:gd name="T21" fmla="*/ 653 h 741"/>
                <a:gd name="T22" fmla="*/ 575 w 801"/>
                <a:gd name="T23" fmla="*/ 740 h 741"/>
                <a:gd name="T24" fmla="*/ 601 w 801"/>
                <a:gd name="T25" fmla="*/ 732 h 741"/>
                <a:gd name="T26" fmla="*/ 801 w 801"/>
                <a:gd name="T27" fmla="*/ 592 h 741"/>
                <a:gd name="T28" fmla="*/ 551 w 801"/>
                <a:gd name="T29" fmla="*/ 268 h 741"/>
                <a:gd name="T30" fmla="*/ 435 w 801"/>
                <a:gd name="T31" fmla="*/ 341 h 741"/>
                <a:gd name="T32" fmla="*/ 426 w 801"/>
                <a:gd name="T33" fmla="*/ 209 h 741"/>
                <a:gd name="T34" fmla="*/ 551 w 801"/>
                <a:gd name="T35" fmla="*/ 121 h 741"/>
                <a:gd name="T36" fmla="*/ 201 w 801"/>
                <a:gd name="T37" fmla="*/ 456 h 741"/>
                <a:gd name="T38" fmla="*/ 85 w 801"/>
                <a:gd name="T39" fmla="*/ 397 h 741"/>
                <a:gd name="T40" fmla="*/ 214 w 801"/>
                <a:gd name="T41" fmla="*/ 333 h 741"/>
                <a:gd name="T42" fmla="*/ 251 w 801"/>
                <a:gd name="T43" fmla="*/ 340 h 741"/>
                <a:gd name="T44" fmla="*/ 353 w 801"/>
                <a:gd name="T45" fmla="*/ 402 h 741"/>
                <a:gd name="T46" fmla="*/ 201 w 801"/>
                <a:gd name="T47" fmla="*/ 456 h 741"/>
                <a:gd name="T48" fmla="*/ 251 w 801"/>
                <a:gd name="T49" fmla="*/ 671 h 741"/>
                <a:gd name="T50" fmla="*/ 281 w 801"/>
                <a:gd name="T51" fmla="*/ 493 h 741"/>
                <a:gd name="T52" fmla="*/ 375 w 801"/>
                <a:gd name="T53" fmla="*/ 456 h 741"/>
                <a:gd name="T54" fmla="*/ 362 w 801"/>
                <a:gd name="T55" fmla="*/ 615 h 741"/>
                <a:gd name="T56" fmla="*/ 301 w 801"/>
                <a:gd name="T57" fmla="*/ 83 h 741"/>
                <a:gd name="T58" fmla="*/ 501 w 801"/>
                <a:gd name="T59" fmla="*/ 83 h 741"/>
                <a:gd name="T60" fmla="*/ 381 w 801"/>
                <a:gd name="T61" fmla="*/ 114 h 741"/>
                <a:gd name="T62" fmla="*/ 449 w 801"/>
                <a:gd name="T63" fmla="*/ 402 h 741"/>
                <a:gd name="T64" fmla="*/ 551 w 801"/>
                <a:gd name="T65" fmla="*/ 340 h 741"/>
                <a:gd name="T66" fmla="*/ 587 w 801"/>
                <a:gd name="T67" fmla="*/ 333 h 741"/>
                <a:gd name="T68" fmla="*/ 716 w 801"/>
                <a:gd name="T69" fmla="*/ 398 h 741"/>
                <a:gd name="T70" fmla="*/ 550 w 801"/>
                <a:gd name="T71" fmla="*/ 457 h 741"/>
                <a:gd name="T72" fmla="*/ 738 w 801"/>
                <a:gd name="T73" fmla="*/ 603 h 741"/>
                <a:gd name="T74" fmla="*/ 601 w 801"/>
                <a:gd name="T75" fmla="*/ 543 h 741"/>
                <a:gd name="T76" fmla="*/ 751 w 801"/>
                <a:gd name="T77" fmla="*/ 43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01" h="741">
                  <a:moveTo>
                    <a:pt x="801" y="415"/>
                  </a:moveTo>
                  <a:cubicBezTo>
                    <a:pt x="801" y="396"/>
                    <a:pt x="790" y="378"/>
                    <a:pt x="773" y="370"/>
                  </a:cubicBezTo>
                  <a:cubicBezTo>
                    <a:pt x="615" y="291"/>
                    <a:pt x="615" y="291"/>
                    <a:pt x="615" y="291"/>
                  </a:cubicBezTo>
                  <a:cubicBezTo>
                    <a:pt x="607" y="287"/>
                    <a:pt x="601" y="278"/>
                    <a:pt x="601" y="269"/>
                  </a:cubicBezTo>
                  <a:cubicBezTo>
                    <a:pt x="601" y="106"/>
                    <a:pt x="601" y="106"/>
                    <a:pt x="601" y="106"/>
                  </a:cubicBezTo>
                  <a:cubicBezTo>
                    <a:pt x="601" y="85"/>
                    <a:pt x="588" y="66"/>
                    <a:pt x="569" y="59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11" y="0"/>
                    <a:pt x="390" y="0"/>
                    <a:pt x="372" y="7"/>
                  </a:cubicBezTo>
                  <a:cubicBezTo>
                    <a:pt x="233" y="59"/>
                    <a:pt x="233" y="59"/>
                    <a:pt x="233" y="59"/>
                  </a:cubicBezTo>
                  <a:cubicBezTo>
                    <a:pt x="214" y="67"/>
                    <a:pt x="201" y="85"/>
                    <a:pt x="201" y="106"/>
                  </a:cubicBezTo>
                  <a:cubicBezTo>
                    <a:pt x="201" y="268"/>
                    <a:pt x="201" y="268"/>
                    <a:pt x="201" y="268"/>
                  </a:cubicBezTo>
                  <a:cubicBezTo>
                    <a:pt x="201" y="277"/>
                    <a:pt x="196" y="286"/>
                    <a:pt x="187" y="290"/>
                  </a:cubicBezTo>
                  <a:cubicBezTo>
                    <a:pt x="28" y="370"/>
                    <a:pt x="28" y="370"/>
                    <a:pt x="28" y="370"/>
                  </a:cubicBezTo>
                  <a:cubicBezTo>
                    <a:pt x="11" y="378"/>
                    <a:pt x="0" y="396"/>
                    <a:pt x="0" y="415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0" y="610"/>
                    <a:pt x="10" y="626"/>
                    <a:pt x="26" y="635"/>
                  </a:cubicBezTo>
                  <a:cubicBezTo>
                    <a:pt x="201" y="732"/>
                    <a:pt x="201" y="732"/>
                    <a:pt x="201" y="732"/>
                  </a:cubicBezTo>
                  <a:cubicBezTo>
                    <a:pt x="202" y="733"/>
                    <a:pt x="202" y="733"/>
                    <a:pt x="202" y="733"/>
                  </a:cubicBezTo>
                  <a:cubicBezTo>
                    <a:pt x="217" y="741"/>
                    <a:pt x="235" y="741"/>
                    <a:pt x="249" y="733"/>
                  </a:cubicBezTo>
                  <a:cubicBezTo>
                    <a:pt x="251" y="732"/>
                    <a:pt x="251" y="732"/>
                    <a:pt x="251" y="732"/>
                  </a:cubicBezTo>
                  <a:cubicBezTo>
                    <a:pt x="388" y="653"/>
                    <a:pt x="388" y="653"/>
                    <a:pt x="388" y="653"/>
                  </a:cubicBezTo>
                  <a:cubicBezTo>
                    <a:pt x="396" y="649"/>
                    <a:pt x="406" y="649"/>
                    <a:pt x="413" y="653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9" y="738"/>
                    <a:pt x="567" y="740"/>
                    <a:pt x="575" y="740"/>
                  </a:cubicBezTo>
                  <a:cubicBezTo>
                    <a:pt x="584" y="740"/>
                    <a:pt x="592" y="738"/>
                    <a:pt x="599" y="734"/>
                  </a:cubicBezTo>
                  <a:cubicBezTo>
                    <a:pt x="601" y="732"/>
                    <a:pt x="601" y="732"/>
                    <a:pt x="601" y="732"/>
                  </a:cubicBezTo>
                  <a:cubicBezTo>
                    <a:pt x="775" y="636"/>
                    <a:pt x="775" y="636"/>
                    <a:pt x="775" y="636"/>
                  </a:cubicBezTo>
                  <a:cubicBezTo>
                    <a:pt x="791" y="627"/>
                    <a:pt x="801" y="610"/>
                    <a:pt x="801" y="592"/>
                  </a:cubicBezTo>
                  <a:lnTo>
                    <a:pt x="801" y="415"/>
                  </a:lnTo>
                  <a:close/>
                  <a:moveTo>
                    <a:pt x="551" y="268"/>
                  </a:moveTo>
                  <a:cubicBezTo>
                    <a:pt x="551" y="277"/>
                    <a:pt x="546" y="286"/>
                    <a:pt x="537" y="290"/>
                  </a:cubicBezTo>
                  <a:cubicBezTo>
                    <a:pt x="435" y="341"/>
                    <a:pt x="435" y="341"/>
                    <a:pt x="435" y="341"/>
                  </a:cubicBezTo>
                  <a:cubicBezTo>
                    <a:pt x="431" y="344"/>
                    <a:pt x="426" y="341"/>
                    <a:pt x="426" y="336"/>
                  </a:cubicBezTo>
                  <a:cubicBezTo>
                    <a:pt x="426" y="209"/>
                    <a:pt x="426" y="209"/>
                    <a:pt x="426" y="209"/>
                  </a:cubicBezTo>
                  <a:cubicBezTo>
                    <a:pt x="426" y="186"/>
                    <a:pt x="440" y="165"/>
                    <a:pt x="461" y="157"/>
                  </a:cubicBezTo>
                  <a:cubicBezTo>
                    <a:pt x="551" y="121"/>
                    <a:pt x="551" y="121"/>
                    <a:pt x="551" y="121"/>
                  </a:cubicBezTo>
                  <a:lnTo>
                    <a:pt x="551" y="268"/>
                  </a:lnTo>
                  <a:close/>
                  <a:moveTo>
                    <a:pt x="201" y="456"/>
                  </a:moveTo>
                  <a:cubicBezTo>
                    <a:pt x="201" y="456"/>
                    <a:pt x="201" y="456"/>
                    <a:pt x="201" y="456"/>
                  </a:cubicBezTo>
                  <a:cubicBezTo>
                    <a:pt x="85" y="397"/>
                    <a:pt x="85" y="397"/>
                    <a:pt x="85" y="397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214" y="333"/>
                    <a:pt x="214" y="333"/>
                    <a:pt x="214" y="333"/>
                  </a:cubicBezTo>
                  <a:cubicBezTo>
                    <a:pt x="221" y="329"/>
                    <a:pt x="230" y="329"/>
                    <a:pt x="237" y="333"/>
                  </a:cubicBezTo>
                  <a:cubicBezTo>
                    <a:pt x="251" y="340"/>
                    <a:pt x="251" y="340"/>
                    <a:pt x="251" y="340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7" y="393"/>
                    <a:pt x="357" y="399"/>
                    <a:pt x="353" y="402"/>
                  </a:cubicBezTo>
                  <a:cubicBezTo>
                    <a:pt x="251" y="456"/>
                    <a:pt x="251" y="456"/>
                    <a:pt x="251" y="456"/>
                  </a:cubicBezTo>
                  <a:cubicBezTo>
                    <a:pt x="235" y="464"/>
                    <a:pt x="217" y="464"/>
                    <a:pt x="201" y="456"/>
                  </a:cubicBezTo>
                  <a:close/>
                  <a:moveTo>
                    <a:pt x="362" y="615"/>
                  </a:moveTo>
                  <a:cubicBezTo>
                    <a:pt x="251" y="671"/>
                    <a:pt x="251" y="671"/>
                    <a:pt x="251" y="671"/>
                  </a:cubicBezTo>
                  <a:cubicBezTo>
                    <a:pt x="250" y="543"/>
                    <a:pt x="250" y="543"/>
                    <a:pt x="250" y="543"/>
                  </a:cubicBezTo>
                  <a:cubicBezTo>
                    <a:pt x="250" y="522"/>
                    <a:pt x="262" y="502"/>
                    <a:pt x="281" y="493"/>
                  </a:cubicBezTo>
                  <a:cubicBezTo>
                    <a:pt x="366" y="450"/>
                    <a:pt x="366" y="450"/>
                    <a:pt x="366" y="450"/>
                  </a:cubicBezTo>
                  <a:cubicBezTo>
                    <a:pt x="370" y="448"/>
                    <a:pt x="375" y="451"/>
                    <a:pt x="375" y="456"/>
                  </a:cubicBezTo>
                  <a:cubicBezTo>
                    <a:pt x="376" y="593"/>
                    <a:pt x="376" y="593"/>
                    <a:pt x="376" y="593"/>
                  </a:cubicBezTo>
                  <a:cubicBezTo>
                    <a:pt x="376" y="602"/>
                    <a:pt x="370" y="611"/>
                    <a:pt x="362" y="615"/>
                  </a:cubicBezTo>
                  <a:close/>
                  <a:moveTo>
                    <a:pt x="381" y="114"/>
                  </a:moveTo>
                  <a:cubicBezTo>
                    <a:pt x="301" y="83"/>
                    <a:pt x="301" y="83"/>
                    <a:pt x="301" y="83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501" y="83"/>
                    <a:pt x="501" y="83"/>
                    <a:pt x="501" y="83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08" y="118"/>
                    <a:pt x="394" y="118"/>
                    <a:pt x="381" y="114"/>
                  </a:cubicBezTo>
                  <a:close/>
                  <a:moveTo>
                    <a:pt x="550" y="457"/>
                  </a:moveTo>
                  <a:cubicBezTo>
                    <a:pt x="449" y="402"/>
                    <a:pt x="449" y="402"/>
                    <a:pt x="449" y="402"/>
                  </a:cubicBezTo>
                  <a:cubicBezTo>
                    <a:pt x="444" y="399"/>
                    <a:pt x="445" y="393"/>
                    <a:pt x="449" y="391"/>
                  </a:cubicBezTo>
                  <a:cubicBezTo>
                    <a:pt x="551" y="340"/>
                    <a:pt x="551" y="340"/>
                    <a:pt x="551" y="340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71" y="329"/>
                    <a:pt x="580" y="329"/>
                    <a:pt x="587" y="333"/>
                  </a:cubicBezTo>
                  <a:cubicBezTo>
                    <a:pt x="601" y="340"/>
                    <a:pt x="601" y="340"/>
                    <a:pt x="601" y="340"/>
                  </a:cubicBezTo>
                  <a:cubicBezTo>
                    <a:pt x="716" y="398"/>
                    <a:pt x="716" y="398"/>
                    <a:pt x="716" y="398"/>
                  </a:cubicBezTo>
                  <a:cubicBezTo>
                    <a:pt x="602" y="457"/>
                    <a:pt x="602" y="457"/>
                    <a:pt x="602" y="457"/>
                  </a:cubicBezTo>
                  <a:cubicBezTo>
                    <a:pt x="586" y="466"/>
                    <a:pt x="566" y="466"/>
                    <a:pt x="550" y="457"/>
                  </a:cubicBezTo>
                  <a:close/>
                  <a:moveTo>
                    <a:pt x="751" y="581"/>
                  </a:moveTo>
                  <a:cubicBezTo>
                    <a:pt x="751" y="590"/>
                    <a:pt x="746" y="599"/>
                    <a:pt x="738" y="603"/>
                  </a:cubicBezTo>
                  <a:cubicBezTo>
                    <a:pt x="601" y="675"/>
                    <a:pt x="601" y="675"/>
                    <a:pt x="601" y="675"/>
                  </a:cubicBezTo>
                  <a:cubicBezTo>
                    <a:pt x="601" y="543"/>
                    <a:pt x="601" y="543"/>
                    <a:pt x="601" y="543"/>
                  </a:cubicBezTo>
                  <a:cubicBezTo>
                    <a:pt x="601" y="522"/>
                    <a:pt x="613" y="502"/>
                    <a:pt x="632" y="493"/>
                  </a:cubicBezTo>
                  <a:cubicBezTo>
                    <a:pt x="751" y="433"/>
                    <a:pt x="751" y="433"/>
                    <a:pt x="751" y="433"/>
                  </a:cubicBezTo>
                  <a:lnTo>
                    <a:pt x="751" y="581"/>
                  </a:ln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25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84D8-D6A0-4C45-8D6B-A7E5B7A70BF4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C9E8-99F0-473D-B4CF-493CC6C0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83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84D8-D6A0-4C45-8D6B-A7E5B7A70BF4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C9E8-99F0-473D-B4CF-493CC6C0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84D8-D6A0-4C45-8D6B-A7E5B7A70BF4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C9E8-99F0-473D-B4CF-493CC6C0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3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84D8-D6A0-4C45-8D6B-A7E5B7A70BF4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C9E8-99F0-473D-B4CF-493CC6C0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33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84D8-D6A0-4C45-8D6B-A7E5B7A70BF4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C9E8-99F0-473D-B4CF-493CC6C0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95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F484BF5-7FFA-03CE-0392-9F66D7F14711}"/>
              </a:ext>
            </a:extLst>
          </p:cNvPr>
          <p:cNvCxnSpPr>
            <a:cxnSpLocks/>
          </p:cNvCxnSpPr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23F24CC-661F-ABC1-C09B-9137E55BAB45}"/>
              </a:ext>
            </a:extLst>
          </p:cNvPr>
          <p:cNvCxnSpPr>
            <a:cxnSpLocks/>
          </p:cNvCxnSpPr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E14646C4-3920-74C8-AFB9-06ADB655E6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276" y="-77489"/>
            <a:ext cx="2662109" cy="973017"/>
          </a:xfrm>
          <a:prstGeom prst="rect">
            <a:avLst/>
          </a:prstGeom>
        </p:spPr>
      </p:pic>
      <p:grpSp>
        <p:nvGrpSpPr>
          <p:cNvPr id="16" name="Group 4">
            <a:extLst>
              <a:ext uri="{FF2B5EF4-FFF2-40B4-BE49-F238E27FC236}">
                <a16:creationId xmlns:a16="http://schemas.microsoft.com/office/drawing/2014/main" id="{F486E9BB-8465-83EC-03D6-85777D5E24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9865" y="115911"/>
            <a:ext cx="562347" cy="518091"/>
            <a:chOff x="2887" y="1282"/>
            <a:chExt cx="1906" cy="1756"/>
          </a:xfrm>
        </p:grpSpPr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D6A27C43-5B11-5D0D-8332-39AFD17C4E0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87" y="1282"/>
              <a:ext cx="1906" cy="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5A0F29F-EA15-4793-1D4F-376071B31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7" y="1275"/>
              <a:ext cx="1906" cy="1763"/>
            </a:xfrm>
            <a:custGeom>
              <a:avLst/>
              <a:gdLst>
                <a:gd name="T0" fmla="*/ 773 w 801"/>
                <a:gd name="T1" fmla="*/ 370 h 741"/>
                <a:gd name="T2" fmla="*/ 601 w 801"/>
                <a:gd name="T3" fmla="*/ 269 h 741"/>
                <a:gd name="T4" fmla="*/ 569 w 801"/>
                <a:gd name="T5" fmla="*/ 59 h 741"/>
                <a:gd name="T6" fmla="*/ 372 w 801"/>
                <a:gd name="T7" fmla="*/ 7 h 741"/>
                <a:gd name="T8" fmla="*/ 201 w 801"/>
                <a:gd name="T9" fmla="*/ 106 h 741"/>
                <a:gd name="T10" fmla="*/ 187 w 801"/>
                <a:gd name="T11" fmla="*/ 290 h 741"/>
                <a:gd name="T12" fmla="*/ 0 w 801"/>
                <a:gd name="T13" fmla="*/ 415 h 741"/>
                <a:gd name="T14" fmla="*/ 26 w 801"/>
                <a:gd name="T15" fmla="*/ 635 h 741"/>
                <a:gd name="T16" fmla="*/ 202 w 801"/>
                <a:gd name="T17" fmla="*/ 733 h 741"/>
                <a:gd name="T18" fmla="*/ 251 w 801"/>
                <a:gd name="T19" fmla="*/ 732 h 741"/>
                <a:gd name="T20" fmla="*/ 413 w 801"/>
                <a:gd name="T21" fmla="*/ 653 h 741"/>
                <a:gd name="T22" fmla="*/ 575 w 801"/>
                <a:gd name="T23" fmla="*/ 740 h 741"/>
                <a:gd name="T24" fmla="*/ 601 w 801"/>
                <a:gd name="T25" fmla="*/ 732 h 741"/>
                <a:gd name="T26" fmla="*/ 801 w 801"/>
                <a:gd name="T27" fmla="*/ 592 h 741"/>
                <a:gd name="T28" fmla="*/ 551 w 801"/>
                <a:gd name="T29" fmla="*/ 268 h 741"/>
                <a:gd name="T30" fmla="*/ 435 w 801"/>
                <a:gd name="T31" fmla="*/ 341 h 741"/>
                <a:gd name="T32" fmla="*/ 426 w 801"/>
                <a:gd name="T33" fmla="*/ 209 h 741"/>
                <a:gd name="T34" fmla="*/ 551 w 801"/>
                <a:gd name="T35" fmla="*/ 121 h 741"/>
                <a:gd name="T36" fmla="*/ 201 w 801"/>
                <a:gd name="T37" fmla="*/ 456 h 741"/>
                <a:gd name="T38" fmla="*/ 85 w 801"/>
                <a:gd name="T39" fmla="*/ 397 h 741"/>
                <a:gd name="T40" fmla="*/ 214 w 801"/>
                <a:gd name="T41" fmla="*/ 333 h 741"/>
                <a:gd name="T42" fmla="*/ 251 w 801"/>
                <a:gd name="T43" fmla="*/ 340 h 741"/>
                <a:gd name="T44" fmla="*/ 353 w 801"/>
                <a:gd name="T45" fmla="*/ 402 h 741"/>
                <a:gd name="T46" fmla="*/ 201 w 801"/>
                <a:gd name="T47" fmla="*/ 456 h 741"/>
                <a:gd name="T48" fmla="*/ 251 w 801"/>
                <a:gd name="T49" fmla="*/ 671 h 741"/>
                <a:gd name="T50" fmla="*/ 281 w 801"/>
                <a:gd name="T51" fmla="*/ 493 h 741"/>
                <a:gd name="T52" fmla="*/ 375 w 801"/>
                <a:gd name="T53" fmla="*/ 456 h 741"/>
                <a:gd name="T54" fmla="*/ 362 w 801"/>
                <a:gd name="T55" fmla="*/ 615 h 741"/>
                <a:gd name="T56" fmla="*/ 301 w 801"/>
                <a:gd name="T57" fmla="*/ 83 h 741"/>
                <a:gd name="T58" fmla="*/ 501 w 801"/>
                <a:gd name="T59" fmla="*/ 83 h 741"/>
                <a:gd name="T60" fmla="*/ 381 w 801"/>
                <a:gd name="T61" fmla="*/ 114 h 741"/>
                <a:gd name="T62" fmla="*/ 449 w 801"/>
                <a:gd name="T63" fmla="*/ 402 h 741"/>
                <a:gd name="T64" fmla="*/ 551 w 801"/>
                <a:gd name="T65" fmla="*/ 340 h 741"/>
                <a:gd name="T66" fmla="*/ 587 w 801"/>
                <a:gd name="T67" fmla="*/ 333 h 741"/>
                <a:gd name="T68" fmla="*/ 716 w 801"/>
                <a:gd name="T69" fmla="*/ 398 h 741"/>
                <a:gd name="T70" fmla="*/ 550 w 801"/>
                <a:gd name="T71" fmla="*/ 457 h 741"/>
                <a:gd name="T72" fmla="*/ 738 w 801"/>
                <a:gd name="T73" fmla="*/ 603 h 741"/>
                <a:gd name="T74" fmla="*/ 601 w 801"/>
                <a:gd name="T75" fmla="*/ 543 h 741"/>
                <a:gd name="T76" fmla="*/ 751 w 801"/>
                <a:gd name="T77" fmla="*/ 43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01" h="741">
                  <a:moveTo>
                    <a:pt x="801" y="415"/>
                  </a:moveTo>
                  <a:cubicBezTo>
                    <a:pt x="801" y="396"/>
                    <a:pt x="790" y="378"/>
                    <a:pt x="773" y="370"/>
                  </a:cubicBezTo>
                  <a:cubicBezTo>
                    <a:pt x="615" y="291"/>
                    <a:pt x="615" y="291"/>
                    <a:pt x="615" y="291"/>
                  </a:cubicBezTo>
                  <a:cubicBezTo>
                    <a:pt x="607" y="287"/>
                    <a:pt x="601" y="278"/>
                    <a:pt x="601" y="269"/>
                  </a:cubicBezTo>
                  <a:cubicBezTo>
                    <a:pt x="601" y="106"/>
                    <a:pt x="601" y="106"/>
                    <a:pt x="601" y="106"/>
                  </a:cubicBezTo>
                  <a:cubicBezTo>
                    <a:pt x="601" y="85"/>
                    <a:pt x="588" y="66"/>
                    <a:pt x="569" y="59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11" y="0"/>
                    <a:pt x="390" y="0"/>
                    <a:pt x="372" y="7"/>
                  </a:cubicBezTo>
                  <a:cubicBezTo>
                    <a:pt x="233" y="59"/>
                    <a:pt x="233" y="59"/>
                    <a:pt x="233" y="59"/>
                  </a:cubicBezTo>
                  <a:cubicBezTo>
                    <a:pt x="214" y="67"/>
                    <a:pt x="201" y="85"/>
                    <a:pt x="201" y="106"/>
                  </a:cubicBezTo>
                  <a:cubicBezTo>
                    <a:pt x="201" y="268"/>
                    <a:pt x="201" y="268"/>
                    <a:pt x="201" y="268"/>
                  </a:cubicBezTo>
                  <a:cubicBezTo>
                    <a:pt x="201" y="277"/>
                    <a:pt x="196" y="286"/>
                    <a:pt x="187" y="290"/>
                  </a:cubicBezTo>
                  <a:cubicBezTo>
                    <a:pt x="28" y="370"/>
                    <a:pt x="28" y="370"/>
                    <a:pt x="28" y="370"/>
                  </a:cubicBezTo>
                  <a:cubicBezTo>
                    <a:pt x="11" y="378"/>
                    <a:pt x="0" y="396"/>
                    <a:pt x="0" y="415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0" y="610"/>
                    <a:pt x="10" y="626"/>
                    <a:pt x="26" y="635"/>
                  </a:cubicBezTo>
                  <a:cubicBezTo>
                    <a:pt x="201" y="732"/>
                    <a:pt x="201" y="732"/>
                    <a:pt x="201" y="732"/>
                  </a:cubicBezTo>
                  <a:cubicBezTo>
                    <a:pt x="202" y="733"/>
                    <a:pt x="202" y="733"/>
                    <a:pt x="202" y="733"/>
                  </a:cubicBezTo>
                  <a:cubicBezTo>
                    <a:pt x="217" y="741"/>
                    <a:pt x="235" y="741"/>
                    <a:pt x="249" y="733"/>
                  </a:cubicBezTo>
                  <a:cubicBezTo>
                    <a:pt x="251" y="732"/>
                    <a:pt x="251" y="732"/>
                    <a:pt x="251" y="732"/>
                  </a:cubicBezTo>
                  <a:cubicBezTo>
                    <a:pt x="388" y="653"/>
                    <a:pt x="388" y="653"/>
                    <a:pt x="388" y="653"/>
                  </a:cubicBezTo>
                  <a:cubicBezTo>
                    <a:pt x="396" y="649"/>
                    <a:pt x="406" y="649"/>
                    <a:pt x="413" y="653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9" y="738"/>
                    <a:pt x="567" y="740"/>
                    <a:pt x="575" y="740"/>
                  </a:cubicBezTo>
                  <a:cubicBezTo>
                    <a:pt x="584" y="740"/>
                    <a:pt x="592" y="738"/>
                    <a:pt x="599" y="734"/>
                  </a:cubicBezTo>
                  <a:cubicBezTo>
                    <a:pt x="601" y="732"/>
                    <a:pt x="601" y="732"/>
                    <a:pt x="601" y="732"/>
                  </a:cubicBezTo>
                  <a:cubicBezTo>
                    <a:pt x="775" y="636"/>
                    <a:pt x="775" y="636"/>
                    <a:pt x="775" y="636"/>
                  </a:cubicBezTo>
                  <a:cubicBezTo>
                    <a:pt x="791" y="627"/>
                    <a:pt x="801" y="610"/>
                    <a:pt x="801" y="592"/>
                  </a:cubicBezTo>
                  <a:lnTo>
                    <a:pt x="801" y="415"/>
                  </a:lnTo>
                  <a:close/>
                  <a:moveTo>
                    <a:pt x="551" y="268"/>
                  </a:moveTo>
                  <a:cubicBezTo>
                    <a:pt x="551" y="277"/>
                    <a:pt x="546" y="286"/>
                    <a:pt x="537" y="290"/>
                  </a:cubicBezTo>
                  <a:cubicBezTo>
                    <a:pt x="435" y="341"/>
                    <a:pt x="435" y="341"/>
                    <a:pt x="435" y="341"/>
                  </a:cubicBezTo>
                  <a:cubicBezTo>
                    <a:pt x="431" y="344"/>
                    <a:pt x="426" y="341"/>
                    <a:pt x="426" y="336"/>
                  </a:cubicBezTo>
                  <a:cubicBezTo>
                    <a:pt x="426" y="209"/>
                    <a:pt x="426" y="209"/>
                    <a:pt x="426" y="209"/>
                  </a:cubicBezTo>
                  <a:cubicBezTo>
                    <a:pt x="426" y="186"/>
                    <a:pt x="440" y="165"/>
                    <a:pt x="461" y="157"/>
                  </a:cubicBezTo>
                  <a:cubicBezTo>
                    <a:pt x="551" y="121"/>
                    <a:pt x="551" y="121"/>
                    <a:pt x="551" y="121"/>
                  </a:cubicBezTo>
                  <a:lnTo>
                    <a:pt x="551" y="268"/>
                  </a:lnTo>
                  <a:close/>
                  <a:moveTo>
                    <a:pt x="201" y="456"/>
                  </a:moveTo>
                  <a:cubicBezTo>
                    <a:pt x="201" y="456"/>
                    <a:pt x="201" y="456"/>
                    <a:pt x="201" y="456"/>
                  </a:cubicBezTo>
                  <a:cubicBezTo>
                    <a:pt x="85" y="397"/>
                    <a:pt x="85" y="397"/>
                    <a:pt x="85" y="397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214" y="333"/>
                    <a:pt x="214" y="333"/>
                    <a:pt x="214" y="333"/>
                  </a:cubicBezTo>
                  <a:cubicBezTo>
                    <a:pt x="221" y="329"/>
                    <a:pt x="230" y="329"/>
                    <a:pt x="237" y="333"/>
                  </a:cubicBezTo>
                  <a:cubicBezTo>
                    <a:pt x="251" y="340"/>
                    <a:pt x="251" y="340"/>
                    <a:pt x="251" y="340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7" y="393"/>
                    <a:pt x="357" y="399"/>
                    <a:pt x="353" y="402"/>
                  </a:cubicBezTo>
                  <a:cubicBezTo>
                    <a:pt x="251" y="456"/>
                    <a:pt x="251" y="456"/>
                    <a:pt x="251" y="456"/>
                  </a:cubicBezTo>
                  <a:cubicBezTo>
                    <a:pt x="235" y="464"/>
                    <a:pt x="217" y="464"/>
                    <a:pt x="201" y="456"/>
                  </a:cubicBezTo>
                  <a:close/>
                  <a:moveTo>
                    <a:pt x="362" y="615"/>
                  </a:moveTo>
                  <a:cubicBezTo>
                    <a:pt x="251" y="671"/>
                    <a:pt x="251" y="671"/>
                    <a:pt x="251" y="671"/>
                  </a:cubicBezTo>
                  <a:cubicBezTo>
                    <a:pt x="250" y="543"/>
                    <a:pt x="250" y="543"/>
                    <a:pt x="250" y="543"/>
                  </a:cubicBezTo>
                  <a:cubicBezTo>
                    <a:pt x="250" y="522"/>
                    <a:pt x="262" y="502"/>
                    <a:pt x="281" y="493"/>
                  </a:cubicBezTo>
                  <a:cubicBezTo>
                    <a:pt x="366" y="450"/>
                    <a:pt x="366" y="450"/>
                    <a:pt x="366" y="450"/>
                  </a:cubicBezTo>
                  <a:cubicBezTo>
                    <a:pt x="370" y="448"/>
                    <a:pt x="375" y="451"/>
                    <a:pt x="375" y="456"/>
                  </a:cubicBezTo>
                  <a:cubicBezTo>
                    <a:pt x="376" y="593"/>
                    <a:pt x="376" y="593"/>
                    <a:pt x="376" y="593"/>
                  </a:cubicBezTo>
                  <a:cubicBezTo>
                    <a:pt x="376" y="602"/>
                    <a:pt x="370" y="611"/>
                    <a:pt x="362" y="615"/>
                  </a:cubicBezTo>
                  <a:close/>
                  <a:moveTo>
                    <a:pt x="381" y="114"/>
                  </a:moveTo>
                  <a:cubicBezTo>
                    <a:pt x="301" y="83"/>
                    <a:pt x="301" y="83"/>
                    <a:pt x="301" y="83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501" y="83"/>
                    <a:pt x="501" y="83"/>
                    <a:pt x="501" y="83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08" y="118"/>
                    <a:pt x="394" y="118"/>
                    <a:pt x="381" y="114"/>
                  </a:cubicBezTo>
                  <a:close/>
                  <a:moveTo>
                    <a:pt x="550" y="457"/>
                  </a:moveTo>
                  <a:cubicBezTo>
                    <a:pt x="449" y="402"/>
                    <a:pt x="449" y="402"/>
                    <a:pt x="449" y="402"/>
                  </a:cubicBezTo>
                  <a:cubicBezTo>
                    <a:pt x="444" y="399"/>
                    <a:pt x="445" y="393"/>
                    <a:pt x="449" y="391"/>
                  </a:cubicBezTo>
                  <a:cubicBezTo>
                    <a:pt x="551" y="340"/>
                    <a:pt x="551" y="340"/>
                    <a:pt x="551" y="340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71" y="329"/>
                    <a:pt x="580" y="329"/>
                    <a:pt x="587" y="333"/>
                  </a:cubicBezTo>
                  <a:cubicBezTo>
                    <a:pt x="601" y="340"/>
                    <a:pt x="601" y="340"/>
                    <a:pt x="601" y="340"/>
                  </a:cubicBezTo>
                  <a:cubicBezTo>
                    <a:pt x="716" y="398"/>
                    <a:pt x="716" y="398"/>
                    <a:pt x="716" y="398"/>
                  </a:cubicBezTo>
                  <a:cubicBezTo>
                    <a:pt x="602" y="457"/>
                    <a:pt x="602" y="457"/>
                    <a:pt x="602" y="457"/>
                  </a:cubicBezTo>
                  <a:cubicBezTo>
                    <a:pt x="586" y="466"/>
                    <a:pt x="566" y="466"/>
                    <a:pt x="550" y="457"/>
                  </a:cubicBezTo>
                  <a:close/>
                  <a:moveTo>
                    <a:pt x="751" y="581"/>
                  </a:moveTo>
                  <a:cubicBezTo>
                    <a:pt x="751" y="590"/>
                    <a:pt x="746" y="599"/>
                    <a:pt x="738" y="603"/>
                  </a:cubicBezTo>
                  <a:cubicBezTo>
                    <a:pt x="601" y="675"/>
                    <a:pt x="601" y="675"/>
                    <a:pt x="601" y="675"/>
                  </a:cubicBezTo>
                  <a:cubicBezTo>
                    <a:pt x="601" y="543"/>
                    <a:pt x="601" y="543"/>
                    <a:pt x="601" y="543"/>
                  </a:cubicBezTo>
                  <a:cubicBezTo>
                    <a:pt x="601" y="522"/>
                    <a:pt x="613" y="502"/>
                    <a:pt x="632" y="493"/>
                  </a:cubicBezTo>
                  <a:cubicBezTo>
                    <a:pt x="751" y="433"/>
                    <a:pt x="751" y="433"/>
                    <a:pt x="751" y="433"/>
                  </a:cubicBezTo>
                  <a:lnTo>
                    <a:pt x="751" y="581"/>
                  </a:ln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062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84D8-D6A0-4C45-8D6B-A7E5B7A70BF4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C9E8-99F0-473D-B4CF-493CC6C0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4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84D8-D6A0-4C45-8D6B-A7E5B7A70BF4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5C9E8-99F0-473D-B4CF-493CC6C0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4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784D8-D6A0-4C45-8D6B-A7E5B7A70BF4}" type="datetimeFigureOut">
              <a:rPr lang="zh-CN" altLang="en-US" smtClean="0"/>
              <a:t>2022/6/22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5C9E8-99F0-473D-B4CF-493CC6C0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15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3.wdp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8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19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9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7549702-1373-0008-52D3-7D69680161A4}"/>
              </a:ext>
            </a:extLst>
          </p:cNvPr>
          <p:cNvCxnSpPr>
            <a:cxnSpLocks/>
          </p:cNvCxnSpPr>
          <p:nvPr/>
        </p:nvCxnSpPr>
        <p:spPr>
          <a:xfrm>
            <a:off x="2619" y="6382637"/>
            <a:ext cx="12204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CE9158C8-B238-2A10-28EA-47C7C0531E9B}"/>
              </a:ext>
            </a:extLst>
          </p:cNvPr>
          <p:cNvSpPr/>
          <p:nvPr/>
        </p:nvSpPr>
        <p:spPr>
          <a:xfrm>
            <a:off x="0" y="-2435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399DEE0-3D1C-59C7-17C7-FB8AFE9F7D50}"/>
              </a:ext>
            </a:extLst>
          </p:cNvPr>
          <p:cNvCxnSpPr>
            <a:cxnSpLocks/>
          </p:cNvCxnSpPr>
          <p:nvPr/>
        </p:nvCxnSpPr>
        <p:spPr>
          <a:xfrm>
            <a:off x="2619" y="6666062"/>
            <a:ext cx="12204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90D77C-B9EA-E30F-B2E5-B91AF58FBC3F}"/>
              </a:ext>
            </a:extLst>
          </p:cNvPr>
          <p:cNvCxnSpPr>
            <a:cxnSpLocks/>
          </p:cNvCxnSpPr>
          <p:nvPr/>
        </p:nvCxnSpPr>
        <p:spPr>
          <a:xfrm>
            <a:off x="2619" y="6099212"/>
            <a:ext cx="12204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A9F722E-1426-4852-16ED-7BDE01201307}"/>
              </a:ext>
            </a:extLst>
          </p:cNvPr>
          <p:cNvCxnSpPr>
            <a:cxnSpLocks/>
          </p:cNvCxnSpPr>
          <p:nvPr/>
        </p:nvCxnSpPr>
        <p:spPr>
          <a:xfrm>
            <a:off x="7997" y="5815787"/>
            <a:ext cx="12204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55B58B4-6C3B-1B22-2AFD-2C4B49713679}"/>
              </a:ext>
            </a:extLst>
          </p:cNvPr>
          <p:cNvSpPr txBox="1"/>
          <p:nvPr/>
        </p:nvSpPr>
        <p:spPr>
          <a:xfrm>
            <a:off x="2543139" y="1145658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ln w="28575">
                  <a:solidFill>
                    <a:schemeClr val="bg1"/>
                  </a:solidFill>
                </a:ln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数据结构教程</a:t>
            </a:r>
          </a:p>
        </p:txBody>
      </p:sp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D43CDCD8-6E28-4223-E4CE-B557564D9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4" y="278882"/>
            <a:ext cx="1061720" cy="31501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CC1BC7-0599-BA73-5EEE-27B6C5D84612}"/>
              </a:ext>
            </a:extLst>
          </p:cNvPr>
          <p:cNvSpPr txBox="1"/>
          <p:nvPr/>
        </p:nvSpPr>
        <p:spPr>
          <a:xfrm>
            <a:off x="6512254" y="2360618"/>
            <a:ext cx="337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n>
                  <a:solidFill>
                    <a:schemeClr val="bg1"/>
                  </a:solidFill>
                </a:ln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6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版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latin typeface="思源黑体 CN Heavy" panose="020B0A00000000000000" pitchFamily="34" charset="-122"/>
                <a:ea typeface="思源黑体 CN Heavy" panose="020B0A00000000000000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微课视频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latin typeface="思源黑体 CN Heavy" panose="020B0A00000000000000" pitchFamily="34" charset="-122"/>
                <a:ea typeface="思源黑体 CN Heavy" panose="020B0A00000000000000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题库版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73791D-538C-4C9B-D140-FA78812E64F8}"/>
              </a:ext>
            </a:extLst>
          </p:cNvPr>
          <p:cNvSpPr txBox="1"/>
          <p:nvPr/>
        </p:nvSpPr>
        <p:spPr>
          <a:xfrm>
            <a:off x="8650304" y="2748968"/>
            <a:ext cx="1241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李春葆  主编</a:t>
            </a:r>
          </a:p>
        </p:txBody>
      </p:sp>
      <p:pic>
        <p:nvPicPr>
          <p:cNvPr id="13" name="图片 12" descr="乐高玩具&#10;&#10;低可信度描述已自动生成">
            <a:extLst>
              <a:ext uri="{FF2B5EF4-FFF2-40B4-BE49-F238E27FC236}">
                <a16:creationId xmlns:a16="http://schemas.microsoft.com/office/drawing/2014/main" id="{4D03DEFE-BA25-BE01-E7CC-842E9011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58" y="3407137"/>
            <a:ext cx="4810764" cy="32411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BD8FBA1-3442-380A-6DF3-39011B5A6F5A}"/>
              </a:ext>
            </a:extLst>
          </p:cNvPr>
          <p:cNvSpPr txBox="1"/>
          <p:nvPr/>
        </p:nvSpPr>
        <p:spPr>
          <a:xfrm>
            <a:off x="4174934" y="3359118"/>
            <a:ext cx="3698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solidFill>
                    <a:schemeClr val="bg1"/>
                  </a:solidFill>
                </a:ln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4800" dirty="0">
                <a:ln>
                  <a:solidFill>
                    <a:schemeClr val="bg1"/>
                  </a:solidFill>
                </a:ln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</a:t>
            </a:r>
            <a:r>
              <a:rPr lang="zh-CN" altLang="en-US" sz="4800" dirty="0">
                <a:ln>
                  <a:solidFill>
                    <a:schemeClr val="bg1"/>
                  </a:solidFill>
                </a:ln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章  查找</a:t>
            </a:r>
          </a:p>
        </p:txBody>
      </p:sp>
      <p:sp>
        <p:nvSpPr>
          <p:cNvPr id="15" name="圆: 空心 14">
            <a:extLst>
              <a:ext uri="{FF2B5EF4-FFF2-40B4-BE49-F238E27FC236}">
                <a16:creationId xmlns:a16="http://schemas.microsoft.com/office/drawing/2014/main" id="{57916FDF-D1CE-06F1-D280-D5FA4B91577B}"/>
              </a:ext>
            </a:extLst>
          </p:cNvPr>
          <p:cNvSpPr/>
          <p:nvPr/>
        </p:nvSpPr>
        <p:spPr>
          <a:xfrm>
            <a:off x="8148968" y="2818581"/>
            <a:ext cx="194964" cy="194964"/>
          </a:xfrm>
          <a:prstGeom prst="don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77D7848-D2E1-9726-C110-E345B4732CFC}"/>
              </a:ext>
            </a:extLst>
          </p:cNvPr>
          <p:cNvGrpSpPr/>
          <p:nvPr/>
        </p:nvGrpSpPr>
        <p:grpSpPr>
          <a:xfrm>
            <a:off x="681030" y="5637100"/>
            <a:ext cx="1436305" cy="1217315"/>
            <a:chOff x="245" y="5592394"/>
            <a:chExt cx="1489055" cy="126202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A69CE13-AE89-8402-5846-20CB30A50510}"/>
                </a:ext>
              </a:extLst>
            </p:cNvPr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53C4FBA-353C-9CA9-1D68-4C01DF8C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36B1E69-F2F9-9EDF-13E4-D32634B3E6F5}"/>
                </a:ext>
              </a:extLst>
            </p:cNvPr>
            <p:cNvSpPr txBox="1"/>
            <p:nvPr/>
          </p:nvSpPr>
          <p:spPr>
            <a:xfrm>
              <a:off x="194436" y="6600500"/>
              <a:ext cx="1152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定价：</a:t>
              </a:r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65.00</a:t>
              </a: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602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3C0A6B0-5F0B-C740-0344-D0192C44A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79" y="608781"/>
            <a:ext cx="7922975" cy="72168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5A99B8-CF7E-AC6B-CC95-9C057158E34B}"/>
              </a:ext>
            </a:extLst>
          </p:cNvPr>
          <p:cNvSpPr txBox="1"/>
          <p:nvPr/>
        </p:nvSpPr>
        <p:spPr>
          <a:xfrm>
            <a:off x="1060189" y="147117"/>
            <a:ext cx="384271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en-US" dirty="0"/>
              <a:t>、线性表查找的主要方法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6F201AB9-5CAA-A5F8-6AFE-C7A3446441BB}"/>
              </a:ext>
            </a:extLst>
          </p:cNvPr>
          <p:cNvSpPr txBox="1"/>
          <p:nvPr/>
        </p:nvSpPr>
        <p:spPr>
          <a:xfrm>
            <a:off x="5099775" y="2290093"/>
            <a:ext cx="1857388" cy="631492"/>
          </a:xfrm>
          <a:prstGeom prst="rect">
            <a:avLst/>
          </a:prstGeom>
          <a:solidFill>
            <a:srgbClr val="F29803">
              <a:alpha val="20000"/>
            </a:srgbClr>
          </a:solidFill>
          <a:ln w="19050">
            <a:noFill/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顺序查找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21A2AE5F-C166-58A4-F87A-2FA1DA99F2D0}"/>
              </a:ext>
            </a:extLst>
          </p:cNvPr>
          <p:cNvSpPr txBox="1"/>
          <p:nvPr/>
        </p:nvSpPr>
        <p:spPr>
          <a:xfrm>
            <a:off x="5099775" y="3048177"/>
            <a:ext cx="1857388" cy="631492"/>
          </a:xfrm>
          <a:prstGeom prst="rect">
            <a:avLst/>
          </a:prstGeom>
          <a:solidFill>
            <a:srgbClr val="F29803">
              <a:alpha val="20000"/>
            </a:srgbClr>
          </a:solidFill>
          <a:ln w="19050">
            <a:noFill/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二分查找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1288718D-C3D2-16AF-B07E-0B16406A4631}"/>
              </a:ext>
            </a:extLst>
          </p:cNvPr>
          <p:cNvSpPr txBox="1"/>
          <p:nvPr/>
        </p:nvSpPr>
        <p:spPr>
          <a:xfrm>
            <a:off x="5099775" y="3806261"/>
            <a:ext cx="1857388" cy="631492"/>
          </a:xfrm>
          <a:prstGeom prst="rect">
            <a:avLst/>
          </a:prstGeom>
          <a:solidFill>
            <a:srgbClr val="F29803">
              <a:alpha val="20000"/>
            </a:srgbClr>
          </a:solidFill>
          <a:ln w="19050">
            <a:noFill/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分块查找</a:t>
            </a:r>
            <a:endParaRPr lang="zh-CN" altLang="en-US" sz="2000" b="1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30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AF2D28D-EE4C-EF76-F0BC-965A72BE019E}"/>
              </a:ext>
            </a:extLst>
          </p:cNvPr>
          <p:cNvSpPr txBox="1"/>
          <p:nvPr/>
        </p:nvSpPr>
        <p:spPr>
          <a:xfrm>
            <a:off x="1066050" y="147117"/>
            <a:ext cx="384271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en-US" dirty="0"/>
              <a:t>、线性表查找的存储结构</a:t>
            </a:r>
          </a:p>
        </p:txBody>
      </p:sp>
      <p:sp>
        <p:nvSpPr>
          <p:cNvPr id="11" name="Text Box 1026">
            <a:extLst>
              <a:ext uri="{FF2B5EF4-FFF2-40B4-BE49-F238E27FC236}">
                <a16:creationId xmlns:a16="http://schemas.microsoft.com/office/drawing/2014/main" id="{5769F334-73EE-B807-1AB6-06FB41A9C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369" y="3025987"/>
            <a:ext cx="5947061" cy="262766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rIns="144000" bIns="180000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typedef int </a:t>
            </a:r>
            <a:r>
              <a:rPr kumimoji="1"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KeyType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;		//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指定关键字的数据类型为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int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typedef struct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{  </a:t>
            </a:r>
            <a:r>
              <a:rPr kumimoji="1"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KeyType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key; 	  	         //</a:t>
            </a:r>
            <a:r>
              <a:rPr kumimoji="1"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KeyType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为关键字的数据类型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</a:t>
            </a:r>
            <a:r>
              <a:rPr kumimoji="1"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InfoType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data;  		         //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其他数据项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} </a:t>
            </a:r>
            <a:r>
              <a:rPr kumimoji="1"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RecType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;			         //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查找顺序表元素类型</a:t>
            </a:r>
            <a:endParaRPr kumimoji="1" lang="en-US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" name="Text Box 1027">
            <a:extLst>
              <a:ext uri="{FF2B5EF4-FFF2-40B4-BE49-F238E27FC236}">
                <a16:creationId xmlns:a16="http://schemas.microsoft.com/office/drawing/2014/main" id="{2AEF7406-B213-909B-9CAC-B1ABEA31C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368" y="1612470"/>
            <a:ext cx="6319884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16000" indent="-216000">
              <a:buFont typeface="Arial" panose="020B0604020202020204" pitchFamily="34" charset="0"/>
              <a:buChar char="•"/>
              <a:defRPr kumimoji="1" sz="2000" b="1">
                <a:solidFill>
                  <a:srgbClr val="525252"/>
                </a:solidFill>
                <a:latin typeface="楷体" pitchFamily="49" charset="-122"/>
                <a:ea typeface="楷体" pitchFamily="49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线性表主要有顺序和链式两种存储结构。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这里以顺序表作为存储结构实现线性表的查找算法。</a:t>
            </a:r>
          </a:p>
        </p:txBody>
      </p:sp>
      <p:grpSp>
        <p:nvGrpSpPr>
          <p:cNvPr id="13" name="组合 5">
            <a:extLst>
              <a:ext uri="{FF2B5EF4-FFF2-40B4-BE49-F238E27FC236}">
                <a16:creationId xmlns:a16="http://schemas.microsoft.com/office/drawing/2014/main" id="{F45BEF6E-1010-6F08-DF7C-6D58D73C4897}"/>
              </a:ext>
            </a:extLst>
          </p:cNvPr>
          <p:cNvGrpSpPr/>
          <p:nvPr/>
        </p:nvGrpSpPr>
        <p:grpSpPr>
          <a:xfrm>
            <a:off x="3652864" y="5705076"/>
            <a:ext cx="1500198" cy="797960"/>
            <a:chOff x="3000364" y="5143512"/>
            <a:chExt cx="1500198" cy="797960"/>
          </a:xfrm>
        </p:grpSpPr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EF509B0F-6697-43B9-6A83-7B8BD5210894}"/>
                </a:ext>
              </a:extLst>
            </p:cNvPr>
            <p:cNvSpPr txBox="1"/>
            <p:nvPr/>
          </p:nvSpPr>
          <p:spPr>
            <a:xfrm>
              <a:off x="3000364" y="5572140"/>
              <a:ext cx="15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itchFamily="18" charset="0"/>
                </a:rPr>
                <a:t>静态查找表</a:t>
              </a:r>
              <a:endParaRPr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5" name="上箭头 4">
              <a:extLst>
                <a:ext uri="{FF2B5EF4-FFF2-40B4-BE49-F238E27FC236}">
                  <a16:creationId xmlns:a16="http://schemas.microsoft.com/office/drawing/2014/main" id="{E0327A4B-051D-E426-2DB7-071324A5F19E}"/>
                </a:ext>
              </a:extLst>
            </p:cNvPr>
            <p:cNvSpPr/>
            <p:nvPr/>
          </p:nvSpPr>
          <p:spPr>
            <a:xfrm>
              <a:off x="3571868" y="5143512"/>
              <a:ext cx="214314" cy="285752"/>
            </a:xfrm>
            <a:prstGeom prst="upArrow">
              <a:avLst/>
            </a:prstGeom>
            <a:solidFill>
              <a:srgbClr val="F29803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TextBox 9">
            <a:extLst>
              <a:ext uri="{FF2B5EF4-FFF2-40B4-BE49-F238E27FC236}">
                <a16:creationId xmlns:a16="http://schemas.microsoft.com/office/drawing/2014/main" id="{44022B41-CCC3-0A94-2D77-8937544C8506}"/>
              </a:ext>
            </a:extLst>
          </p:cNvPr>
          <p:cNvSpPr txBox="1"/>
          <p:nvPr/>
        </p:nvSpPr>
        <p:spPr>
          <a:xfrm>
            <a:off x="1428368" y="2553861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楷体" pitchFamily="49" charset="-122"/>
                <a:ea typeface="楷体" pitchFamily="49" charset="-122"/>
              </a:rPr>
              <a:t>顺序表元素类型声明如下：</a:t>
            </a:r>
            <a:endParaRPr lang="zh-CN" altLang="en-US" b="1" dirty="0">
              <a:solidFill>
                <a:srgbClr val="52525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C91A71-E9B2-F7A4-F98A-B96B9D5C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47" y="1277374"/>
            <a:ext cx="5040996" cy="50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14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7293BA-C48A-F735-DBA2-7F87ED5E5A92}"/>
              </a:ext>
            </a:extLst>
          </p:cNvPr>
          <p:cNvSpPr txBox="1"/>
          <p:nvPr/>
        </p:nvSpPr>
        <p:spPr>
          <a:xfrm>
            <a:off x="1044148" y="147117"/>
            <a:ext cx="2276585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9.2.1 </a:t>
            </a:r>
            <a:r>
              <a:rPr lang="zh-CN" altLang="en-US" dirty="0"/>
              <a:t>顺序查找</a:t>
            </a:r>
          </a:p>
        </p:txBody>
      </p:sp>
      <p:sp>
        <p:nvSpPr>
          <p:cNvPr id="4" name="Text Box 1026">
            <a:extLst>
              <a:ext uri="{FF2B5EF4-FFF2-40B4-BE49-F238E27FC236}">
                <a16:creationId xmlns:a16="http://schemas.microsoft.com/office/drawing/2014/main" id="{0D6F41AD-F5E8-F2FE-E8E1-D0F7DEB6E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287" y="1761117"/>
            <a:ext cx="6379466" cy="809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ct val="50000"/>
              </a:spcBef>
            </a:pPr>
            <a:r>
              <a:rPr kumimoji="1"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思路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：从表的一端开始，顺序扫描线性表，依次将扫描到的关键字和给定值</a:t>
            </a:r>
            <a:r>
              <a:rPr kumimoji="1"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相比较：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BD53A9-1668-D808-B95B-35CB6E0A34BB}"/>
              </a:ext>
            </a:extLst>
          </p:cNvPr>
          <p:cNvSpPr/>
          <p:nvPr/>
        </p:nvSpPr>
        <p:spPr>
          <a:xfrm>
            <a:off x="1637443" y="2821077"/>
            <a:ext cx="5143536" cy="428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[0]   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[1]    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    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R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[</a:t>
            </a:r>
            <a:r>
              <a:rPr lang="en-US" altLang="zh-CN" b="1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i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]    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R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[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n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-1]</a:t>
            </a:r>
            <a:endParaRPr lang="zh-CN" altLang="en-US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F7AA630-90EC-E068-05FF-66887C036927}"/>
              </a:ext>
            </a:extLst>
          </p:cNvPr>
          <p:cNvSpPr txBox="1"/>
          <p:nvPr/>
        </p:nvSpPr>
        <p:spPr>
          <a:xfrm>
            <a:off x="1091287" y="4530793"/>
            <a:ext cx="6379466" cy="85837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若当前扫描到的关键字与</a:t>
            </a:r>
            <a:r>
              <a:rPr kumimoji="1"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相等，则查找成功；</a:t>
            </a:r>
            <a:endParaRPr kumimoji="1"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若扫描结束后，仍未找到关键字等于</a:t>
            </a:r>
            <a:r>
              <a:rPr kumimoji="1"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的元素，则查找失败。</a:t>
            </a:r>
            <a:endParaRPr lang="zh-CN" altLang="en-US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7" name="组合 8">
            <a:extLst>
              <a:ext uri="{FF2B5EF4-FFF2-40B4-BE49-F238E27FC236}">
                <a16:creationId xmlns:a16="http://schemas.microsoft.com/office/drawing/2014/main" id="{ADA9645A-016F-D153-3803-33817052089B}"/>
              </a:ext>
            </a:extLst>
          </p:cNvPr>
          <p:cNvGrpSpPr/>
          <p:nvPr/>
        </p:nvGrpSpPr>
        <p:grpSpPr>
          <a:xfrm>
            <a:off x="2125163" y="3351586"/>
            <a:ext cx="428628" cy="870115"/>
            <a:chOff x="1967958" y="3358356"/>
            <a:chExt cx="428628" cy="870115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0D8E125E-192A-064B-F1DD-56199EEB1EB7}"/>
                </a:ext>
              </a:extLst>
            </p:cNvPr>
            <p:cNvCxnSpPr/>
            <p:nvPr/>
          </p:nvCxnSpPr>
          <p:spPr>
            <a:xfrm rot="5400000" flipH="1" flipV="1">
              <a:off x="1892281" y="3607595"/>
              <a:ext cx="500066" cy="1588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D584992F-65CA-5950-D2DE-F6526856727D}"/>
                </a:ext>
              </a:extLst>
            </p:cNvPr>
            <p:cNvSpPr txBox="1"/>
            <p:nvPr/>
          </p:nvSpPr>
          <p:spPr>
            <a:xfrm>
              <a:off x="1967958" y="3859139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endParaRPr lang="zh-CN" altLang="en-US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D0E2513-7314-A6A8-F1BF-76956281A1A2}"/>
              </a:ext>
            </a:extLst>
          </p:cNvPr>
          <p:cNvSpPr txBox="1"/>
          <p:nvPr/>
        </p:nvSpPr>
        <p:spPr>
          <a:xfrm>
            <a:off x="4852153" y="3535457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[</a:t>
            </a:r>
            <a:r>
              <a:rPr lang="en-US" altLang="zh-CN" b="1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].key==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endParaRPr lang="zh-CN" altLang="en-US" b="1" i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FDF649-184D-0549-0C00-57928E5D0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61" y="1665819"/>
            <a:ext cx="4185543" cy="41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0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5 0.00047 L 0.28919 0.0004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6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91729C-2BDC-9452-112A-63BF7BC967F1}"/>
              </a:ext>
            </a:extLst>
          </p:cNvPr>
          <p:cNvSpPr txBox="1"/>
          <p:nvPr/>
        </p:nvSpPr>
        <p:spPr>
          <a:xfrm>
            <a:off x="1071527" y="147117"/>
            <a:ext cx="2276585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9.2.1 </a:t>
            </a:r>
            <a:r>
              <a:rPr lang="zh-CN" altLang="en-US" dirty="0"/>
              <a:t>顺序查找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7D6D0FD8-5BCD-DD35-A704-93A6DA7B0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196" y="1695050"/>
            <a:ext cx="6876020" cy="858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顺序查找的算法如下（在顺序表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R[</a:t>
            </a:r>
            <a:r>
              <a:rPr kumimoji="1"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0..</a:t>
            </a:r>
            <a:r>
              <a:rPr kumimoji="1" lang="en-US" altLang="zh-CN" b="1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-1]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中查找关键字为</a:t>
            </a:r>
            <a:r>
              <a:rPr kumimoji="1"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的元素，成功时返回找到的元素的逻辑序号，失败时返回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）：    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5044B17-146F-A270-1B1B-01CA97E56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348" y="2848091"/>
            <a:ext cx="6744868" cy="313498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44000" rIns="144000" bIns="14400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int </a:t>
            </a:r>
            <a:r>
              <a:rPr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SeqSearch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RecType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R[],int </a:t>
            </a:r>
            <a:r>
              <a:rPr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n,KeyType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k)</a:t>
            </a:r>
          </a:p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{  int </a:t>
            </a:r>
            <a:r>
              <a:rPr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=0;</a:t>
            </a:r>
          </a:p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while (</a:t>
            </a:r>
            <a:r>
              <a:rPr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&lt;n &amp;&amp; R[</a:t>
            </a:r>
            <a:r>
              <a:rPr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].key!=k)	  //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从表头往后找</a:t>
            </a:r>
          </a:p>
          <a:p>
            <a:pPr>
              <a:lnSpc>
                <a:spcPts val="2500"/>
              </a:lnSpc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	</a:t>
            </a:r>
            <a:r>
              <a:rPr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++;</a:t>
            </a:r>
          </a:p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if (</a:t>
            </a:r>
            <a:r>
              <a:rPr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&gt;=n)			          //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未找到返回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</a:p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	return 0;</a:t>
            </a:r>
          </a:p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else </a:t>
            </a:r>
          </a:p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	return i+1;		              //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找到返回逻辑序号</a:t>
            </a:r>
            <a:r>
              <a:rPr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i+1</a:t>
            </a:r>
            <a:endParaRPr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>
              <a:lnSpc>
                <a:spcPts val="2500"/>
              </a:lnSpc>
            </a:pP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}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A921FD-47C6-F272-344A-D6B394654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16" y="2064575"/>
            <a:ext cx="4038965" cy="40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60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F1DC1D-4444-13E1-542E-73F8D288141E}"/>
              </a:ext>
            </a:extLst>
          </p:cNvPr>
          <p:cNvSpPr txBox="1"/>
          <p:nvPr/>
        </p:nvSpPr>
        <p:spPr>
          <a:xfrm>
            <a:off x="1087960" y="158067"/>
            <a:ext cx="144783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顺序查找</a:t>
            </a:r>
          </a:p>
        </p:txBody>
      </p:sp>
      <p:sp>
        <p:nvSpPr>
          <p:cNvPr id="4" name="Text Box 1026">
            <a:extLst>
              <a:ext uri="{FF2B5EF4-FFF2-40B4-BE49-F238E27FC236}">
                <a16:creationId xmlns:a16="http://schemas.microsoft.com/office/drawing/2014/main" id="{53BA0191-211D-8D6B-1CF6-A7AB679AA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326" y="2648985"/>
            <a:ext cx="4702509" cy="120308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kumimoji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216000" indent="-216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有</a:t>
            </a:r>
            <a:r>
              <a:rPr lang="en-US" altLang="zh-CN" sz="1600" dirty="0"/>
              <a:t>n</a:t>
            </a:r>
            <a:r>
              <a:rPr lang="zh-CN" altLang="en-US" sz="1600" dirty="0"/>
              <a:t>个元素，等概率时</a:t>
            </a:r>
            <a:r>
              <a:rPr lang="en-US" altLang="zh-CN" sz="1600" dirty="0"/>
              <a:t>pi=1/n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16000" indent="-216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查找到表中第</a:t>
            </a:r>
            <a:r>
              <a:rPr lang="en-US" altLang="zh-CN" sz="1600" dirty="0" err="1"/>
              <a:t>i</a:t>
            </a:r>
            <a:r>
              <a:rPr lang="zh-CN" altLang="en-US" sz="1600" dirty="0"/>
              <a:t>个元素</a:t>
            </a:r>
            <a:r>
              <a:rPr lang="en-US" altLang="zh-CN" sz="1600" dirty="0"/>
              <a:t>R[i-1]</a:t>
            </a:r>
            <a:r>
              <a:rPr lang="zh-CN" altLang="en-US" sz="1600" dirty="0"/>
              <a:t>时，需比较</a:t>
            </a:r>
            <a:r>
              <a:rPr lang="en-US" altLang="zh-CN" sz="1600" dirty="0" err="1"/>
              <a:t>i</a:t>
            </a:r>
            <a:r>
              <a:rPr lang="zh-CN" altLang="en-US" sz="1600" dirty="0"/>
              <a:t>次。</a:t>
            </a:r>
            <a:endParaRPr lang="en-US" altLang="zh-CN" sz="1600" dirty="0"/>
          </a:p>
          <a:p>
            <a:pPr marL="216000" indent="-216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因此成功时的顺序查找的平均查找长度为： </a:t>
            </a:r>
          </a:p>
        </p:txBody>
      </p:sp>
      <p:grpSp>
        <p:nvGrpSpPr>
          <p:cNvPr id="6" name="组合 9">
            <a:extLst>
              <a:ext uri="{FF2B5EF4-FFF2-40B4-BE49-F238E27FC236}">
                <a16:creationId xmlns:a16="http://schemas.microsoft.com/office/drawing/2014/main" id="{6840876D-71B2-5AA0-29A5-D5C510DCDA5C}"/>
              </a:ext>
            </a:extLst>
          </p:cNvPr>
          <p:cNvGrpSpPr/>
          <p:nvPr/>
        </p:nvGrpSpPr>
        <p:grpSpPr>
          <a:xfrm>
            <a:off x="1946573" y="4007041"/>
            <a:ext cx="4709262" cy="852526"/>
            <a:chOff x="1214414" y="2608092"/>
            <a:chExt cx="4929222" cy="89234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BEF8DC3-0975-BADC-2E09-BB7A92FCE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2608092"/>
              <a:ext cx="3786214" cy="892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EF80AC1-4C5E-4FA6-8180-FA5910A2B3C6}"/>
                </a:ext>
              </a:extLst>
            </p:cNvPr>
            <p:cNvSpPr txBox="1"/>
            <p:nvPr/>
          </p:nvSpPr>
          <p:spPr>
            <a:xfrm>
              <a:off x="1214414" y="2822406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ASL</a:t>
              </a:r>
              <a:r>
                <a:rPr kumimoji="1" lang="zh-CN" altLang="en-US" baseline="-250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成功 </a:t>
              </a:r>
              <a:r>
                <a:rPr kumimoji="1"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</a:t>
              </a:r>
              <a:endPara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</p:grpSp>
      <p:grpSp>
        <p:nvGrpSpPr>
          <p:cNvPr id="9" name="组合 11">
            <a:extLst>
              <a:ext uri="{FF2B5EF4-FFF2-40B4-BE49-F238E27FC236}">
                <a16:creationId xmlns:a16="http://schemas.microsoft.com/office/drawing/2014/main" id="{824788AF-8767-A760-769D-4771CA92FEE8}"/>
              </a:ext>
            </a:extLst>
          </p:cNvPr>
          <p:cNvGrpSpPr/>
          <p:nvPr/>
        </p:nvGrpSpPr>
        <p:grpSpPr>
          <a:xfrm>
            <a:off x="1973870" y="4923225"/>
            <a:ext cx="4709262" cy="763989"/>
            <a:chOff x="1673802" y="3671720"/>
            <a:chExt cx="4709262" cy="763989"/>
          </a:xfrm>
        </p:grpSpPr>
        <p:sp>
          <p:nvSpPr>
            <p:cNvPr id="10" name="Text Box 1029">
              <a:extLst>
                <a:ext uri="{FF2B5EF4-FFF2-40B4-BE49-F238E27FC236}">
                  <a16:creationId xmlns:a16="http://schemas.microsoft.com/office/drawing/2014/main" id="{F433BB0E-44E3-16BF-85F1-299C47EEC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3802" y="4066377"/>
              <a:ext cx="47092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查找成功时的平均比较次数约为表长的一半。</a:t>
              </a:r>
            </a:p>
          </p:txBody>
        </p:sp>
        <p:sp>
          <p:nvSpPr>
            <p:cNvPr id="11" name="下箭头 10">
              <a:extLst>
                <a:ext uri="{FF2B5EF4-FFF2-40B4-BE49-F238E27FC236}">
                  <a16:creationId xmlns:a16="http://schemas.microsoft.com/office/drawing/2014/main" id="{D2D39358-FFCD-D902-8AC2-5E9DD4B6EB5C}"/>
                </a:ext>
              </a:extLst>
            </p:cNvPr>
            <p:cNvSpPr/>
            <p:nvPr/>
          </p:nvSpPr>
          <p:spPr>
            <a:xfrm>
              <a:off x="3955532" y="3671720"/>
              <a:ext cx="214314" cy="357190"/>
            </a:xfrm>
            <a:prstGeom prst="downArrow">
              <a:avLst/>
            </a:prstGeom>
            <a:solidFill>
              <a:srgbClr val="F29803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510441E-C294-5C75-54BA-FDB9775A2B26}"/>
              </a:ext>
            </a:extLst>
          </p:cNvPr>
          <p:cNvGrpSpPr/>
          <p:nvPr/>
        </p:nvGrpSpPr>
        <p:grpSpPr>
          <a:xfrm>
            <a:off x="1932925" y="1860228"/>
            <a:ext cx="4702509" cy="517277"/>
            <a:chOff x="1396241" y="2304668"/>
            <a:chExt cx="1784996" cy="480002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1A22D9B8-A61F-9089-B95F-820D9FD9E2CC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B3D18D6-FC50-8C63-76D8-326CD0EE776E}"/>
                </a:ext>
              </a:extLst>
            </p:cNvPr>
            <p:cNvSpPr txBox="1"/>
            <p:nvPr/>
          </p:nvSpPr>
          <p:spPr>
            <a:xfrm>
              <a:off x="1427062" y="2394174"/>
              <a:ext cx="1728588" cy="334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成功情况下的平均查找长度</a:t>
              </a:r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——ASL</a:t>
              </a:r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成功</a:t>
              </a:r>
            </a:p>
          </p:txBody>
        </p: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0F0587AA-83EF-C512-DA98-45E320B02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23" y="1318525"/>
            <a:ext cx="4908740" cy="490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65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文本框 168">
            <a:extLst>
              <a:ext uri="{FF2B5EF4-FFF2-40B4-BE49-F238E27FC236}">
                <a16:creationId xmlns:a16="http://schemas.microsoft.com/office/drawing/2014/main" id="{355C8A4D-606C-DDB5-F843-5F82C9A1FD07}"/>
              </a:ext>
            </a:extLst>
          </p:cNvPr>
          <p:cNvSpPr txBox="1"/>
          <p:nvPr/>
        </p:nvSpPr>
        <p:spPr>
          <a:xfrm>
            <a:off x="1087960" y="158067"/>
            <a:ext cx="144783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顺序查找</a:t>
            </a:r>
          </a:p>
        </p:txBody>
      </p:sp>
      <p:sp>
        <p:nvSpPr>
          <p:cNvPr id="170" name="TextBox 6">
            <a:extLst>
              <a:ext uri="{FF2B5EF4-FFF2-40B4-BE49-F238E27FC236}">
                <a16:creationId xmlns:a16="http://schemas.microsoft.com/office/drawing/2014/main" id="{4CE3E854-D8E8-9E51-150D-EE9CFF42F66D}"/>
              </a:ext>
            </a:extLst>
          </p:cNvPr>
          <p:cNvSpPr txBox="1"/>
          <p:nvPr/>
        </p:nvSpPr>
        <p:spPr>
          <a:xfrm>
            <a:off x="2123190" y="3028493"/>
            <a:ext cx="4673396" cy="91817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不成功时需要和表中所有元素都比较一次。</a:t>
            </a:r>
            <a:endParaRPr kumimoji="1" lang="en-US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ASL</a:t>
            </a:r>
            <a:r>
              <a:rPr kumimoji="1" lang="zh-CN" altLang="en-US" sz="160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不成功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</a:t>
            </a: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pSp>
        <p:nvGrpSpPr>
          <p:cNvPr id="171" name="组合 8">
            <a:extLst>
              <a:ext uri="{FF2B5EF4-FFF2-40B4-BE49-F238E27FC236}">
                <a16:creationId xmlns:a16="http://schemas.microsoft.com/office/drawing/2014/main" id="{85050332-8FC6-800C-AB1E-FF98A96BF1BB}"/>
              </a:ext>
            </a:extLst>
          </p:cNvPr>
          <p:cNvGrpSpPr/>
          <p:nvPr/>
        </p:nvGrpSpPr>
        <p:grpSpPr>
          <a:xfrm>
            <a:off x="2535792" y="4053127"/>
            <a:ext cx="4024505" cy="797960"/>
            <a:chOff x="1785918" y="2324393"/>
            <a:chExt cx="5757866" cy="797960"/>
          </a:xfrm>
        </p:grpSpPr>
        <p:sp>
          <p:nvSpPr>
            <p:cNvPr id="172" name="Text Box 28">
              <a:extLst>
                <a:ext uri="{FF2B5EF4-FFF2-40B4-BE49-F238E27FC236}">
                  <a16:creationId xmlns:a16="http://schemas.microsoft.com/office/drawing/2014/main" id="{B6DBEDD6-278A-B725-ABA9-EDB8D18A1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546" y="2753021"/>
              <a:ext cx="53292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顺序查找的时间复杂度为</a:t>
              </a:r>
              <a:r>
                <a:rPr kumimoji="1"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O(</a:t>
              </a:r>
              <a:r>
                <a:rPr kumimoji="1" lang="en-US" altLang="zh-CN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n</a:t>
              </a:r>
              <a:r>
                <a:rPr kumimoji="1"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)</a:t>
              </a:r>
              <a:r>
                <a:rPr kumimoji="1"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 。</a:t>
              </a:r>
            </a:p>
          </p:txBody>
        </p:sp>
        <p:sp>
          <p:nvSpPr>
            <p:cNvPr id="173" name="左弧形箭头 7">
              <a:extLst>
                <a:ext uri="{FF2B5EF4-FFF2-40B4-BE49-F238E27FC236}">
                  <a16:creationId xmlns:a16="http://schemas.microsoft.com/office/drawing/2014/main" id="{D374D9C7-AF47-B0B6-DD5F-966FDBA9AD7B}"/>
                </a:ext>
              </a:extLst>
            </p:cNvPr>
            <p:cNvSpPr/>
            <p:nvPr/>
          </p:nvSpPr>
          <p:spPr>
            <a:xfrm>
              <a:off x="1785918" y="2324393"/>
              <a:ext cx="357190" cy="714380"/>
            </a:xfrm>
            <a:prstGeom prst="curvedRightArrow">
              <a:avLst/>
            </a:prstGeom>
            <a:solidFill>
              <a:srgbClr val="F29803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4D523FA7-26C3-E361-7746-2A469904FAB9}"/>
              </a:ext>
            </a:extLst>
          </p:cNvPr>
          <p:cNvGrpSpPr/>
          <p:nvPr/>
        </p:nvGrpSpPr>
        <p:grpSpPr>
          <a:xfrm>
            <a:off x="1878191" y="2239736"/>
            <a:ext cx="5024194" cy="742787"/>
            <a:chOff x="1396241" y="2304668"/>
            <a:chExt cx="1784996" cy="689262"/>
          </a:xfrm>
        </p:grpSpPr>
        <p:sp>
          <p:nvSpPr>
            <p:cNvPr id="175" name="矩形: 圆角 174">
              <a:extLst>
                <a:ext uri="{FF2B5EF4-FFF2-40B4-BE49-F238E27FC236}">
                  <a16:creationId xmlns:a16="http://schemas.microsoft.com/office/drawing/2014/main" id="{23F19D32-36CD-23B6-983D-2A2B50B27DD7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22357EAC-D6D6-C64D-C6BD-9C861256C439}"/>
                </a:ext>
              </a:extLst>
            </p:cNvPr>
            <p:cNvSpPr txBox="1"/>
            <p:nvPr/>
          </p:nvSpPr>
          <p:spPr>
            <a:xfrm>
              <a:off x="1427062" y="2394174"/>
              <a:ext cx="1728588" cy="599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不成功情况下的平均查找长度</a:t>
              </a:r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——ASL</a:t>
              </a:r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不成功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B05FB64-8401-2507-99A7-A79679B18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06" y="969937"/>
            <a:ext cx="5121764" cy="51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3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F887EE3A-4B8B-5246-7F47-CC81EDF2B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402"/>
          <a:stretch/>
        </p:blipFill>
        <p:spPr>
          <a:xfrm>
            <a:off x="-619373" y="0"/>
            <a:ext cx="6510722" cy="75183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2DB285-E795-1061-4E84-18807F241309}"/>
              </a:ext>
            </a:extLst>
          </p:cNvPr>
          <p:cNvSpPr txBox="1"/>
          <p:nvPr/>
        </p:nvSpPr>
        <p:spPr>
          <a:xfrm>
            <a:off x="1077005" y="158067"/>
            <a:ext cx="81624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哨兵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4DE9088-720D-F5BF-E067-E86B4F46F230}"/>
              </a:ext>
            </a:extLst>
          </p:cNvPr>
          <p:cNvSpPr txBox="1"/>
          <p:nvPr/>
        </p:nvSpPr>
        <p:spPr>
          <a:xfrm>
            <a:off x="6151073" y="2250581"/>
            <a:ext cx="5064022" cy="334536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int </a:t>
            </a:r>
            <a:r>
              <a:rPr lang="en-US" altLang="zh-CN" sz="1600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SeqSearch1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RecType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R[],int 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n,KeyType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k)</a:t>
            </a:r>
            <a:endParaRPr lang="zh-CN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{  int 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=0;</a:t>
            </a:r>
            <a:endParaRPr lang="zh-CN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R[n].key=k;</a:t>
            </a:r>
            <a:endParaRPr lang="zh-CN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while (R[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].key!=k)	//</a:t>
            </a:r>
            <a:r>
              <a:rPr lang="zh-CN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从表头往后找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++;</a:t>
            </a:r>
            <a:endParaRPr lang="zh-CN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if (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==n)			          //</a:t>
            </a:r>
            <a:r>
              <a:rPr lang="zh-CN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未找到返回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0</a:t>
            </a:r>
            <a:endParaRPr lang="zh-CN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return 0;</a:t>
            </a:r>
            <a:endParaRPr lang="zh-CN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else </a:t>
            </a:r>
            <a:endParaRPr lang="zh-CN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return i+1;		          //</a:t>
            </a:r>
            <a:r>
              <a:rPr lang="zh-CN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找到返回逻辑序号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i+1</a:t>
            </a:r>
            <a:endParaRPr lang="zh-CN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}</a:t>
            </a:r>
            <a:endParaRPr lang="zh-CN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D060E79-7BB7-DDA6-30D0-45E62873E346}"/>
              </a:ext>
            </a:extLst>
          </p:cNvPr>
          <p:cNvSpPr txBox="1"/>
          <p:nvPr/>
        </p:nvSpPr>
        <p:spPr>
          <a:xfrm>
            <a:off x="1735737" y="2996315"/>
            <a:ext cx="3876598" cy="215794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 rtlCol="0">
            <a:spAutoFit/>
          </a:bodyPr>
          <a:lstStyle/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可以在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的末尾增加一个关键字为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元素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，称之为</a:t>
            </a:r>
            <a:r>
              <a:rPr lang="zh-CN" altLang="zh-CN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哨兵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增加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哨兵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后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查找过程不再需要判断</a:t>
            </a:r>
            <a:r>
              <a:rPr lang="en-US" altLang="zh-CN" b="1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是否超界，从而提高查找速度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带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哨兵的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顺序查找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算法如下：</a:t>
            </a:r>
            <a:endParaRPr lang="zh-CN" altLang="en-US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52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D664F6-5B03-3F79-5D8E-FCCEB749C9BD}"/>
              </a:ext>
            </a:extLst>
          </p:cNvPr>
          <p:cNvSpPr txBox="1"/>
          <p:nvPr/>
        </p:nvSpPr>
        <p:spPr>
          <a:xfrm>
            <a:off x="1076997" y="158067"/>
            <a:ext cx="81624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示例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DB5DA56-52D4-00B0-E7EE-D476E06CB2F6}"/>
              </a:ext>
            </a:extLst>
          </p:cNvPr>
          <p:cNvSpPr txBox="1"/>
          <p:nvPr/>
        </p:nvSpPr>
        <p:spPr>
          <a:xfrm>
            <a:off x="2062525" y="1486677"/>
            <a:ext cx="8076179" cy="127259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200"/>
              </a:spcBef>
            </a:pP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对含有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个元素的线性表采用顺序查找方法，假设查找成功和不成功的可能性相同，对每个元素的查找概率也相同，此时顺序查找的平均查找长度为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  ）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 algn="ctr">
              <a:lnSpc>
                <a:spcPts val="2800"/>
              </a:lnSpc>
              <a:spcBef>
                <a:spcPts val="1200"/>
              </a:spcBef>
            </a:pPr>
            <a:r>
              <a:rPr lang="pt-BR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A.(n+1)/2	 B.(n+1)/4	    C.(n-1)/2     D.(3n+1)/4 </a:t>
            </a:r>
            <a:endParaRPr lang="zh-CN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7202FB83-5F29-7420-A942-69D21B5A8D51}"/>
              </a:ext>
            </a:extLst>
          </p:cNvPr>
          <p:cNvSpPr txBox="1"/>
          <p:nvPr/>
        </p:nvSpPr>
        <p:spPr>
          <a:xfrm>
            <a:off x="2053297" y="2833961"/>
            <a:ext cx="8085406" cy="25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查找成功和不成功的概率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均为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1/2</a:t>
            </a:r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查找成功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时，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每个元素的查找概率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(1/2)/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，查找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lang="en-US" altLang="zh-CN" b="1" i="1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1≤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≤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）比较次数为</a:t>
            </a:r>
            <a:r>
              <a:rPr lang="en-US" altLang="zh-CN" b="1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，有：</a:t>
            </a:r>
            <a:endParaRPr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查找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成功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时，每个关键字都需要比较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次，有：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E9736C-0CD6-D8B1-5199-17F1EEF6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60346" y="5395042"/>
            <a:ext cx="4572031" cy="70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27C630A-8CA8-C9EF-42AE-5D24105FE839}"/>
              </a:ext>
            </a:extLst>
          </p:cNvPr>
          <p:cNvGrpSpPr/>
          <p:nvPr/>
        </p:nvGrpSpPr>
        <p:grpSpPr>
          <a:xfrm>
            <a:off x="8150711" y="4363088"/>
            <a:ext cx="1853522" cy="1191367"/>
            <a:chOff x="6626711" y="4601626"/>
            <a:chExt cx="1853522" cy="1191367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83715B8-58CF-3FDD-CBB4-20ED1E1FB085}"/>
                </a:ext>
              </a:extLst>
            </p:cNvPr>
            <p:cNvSpPr/>
            <p:nvPr/>
          </p:nvSpPr>
          <p:spPr>
            <a:xfrm>
              <a:off x="6626711" y="4601626"/>
              <a:ext cx="1853522" cy="1191367"/>
            </a:xfrm>
            <a:prstGeom prst="ellipse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32E3760D-7624-03E6-D5B7-CC5B3FFC5871}"/>
                </a:ext>
              </a:extLst>
            </p:cNvPr>
            <p:cNvSpPr txBox="1"/>
            <p:nvPr/>
          </p:nvSpPr>
          <p:spPr>
            <a:xfrm>
              <a:off x="7090637" y="4996339"/>
              <a:ext cx="13573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答：</a:t>
              </a:r>
              <a:r>
                <a:rPr lang="en-US" altLang="zh-CN" sz="20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D</a:t>
              </a:r>
              <a:r>
                <a:rPr lang="zh-CN" altLang="en-US" sz="20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。</a:t>
              </a:r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044FF04-175C-E755-D402-6F92BDCF3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535094" y="4094146"/>
            <a:ext cx="2643206" cy="77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754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D1FAF0-3A5C-3923-3E07-51A6222DFF59}"/>
              </a:ext>
            </a:extLst>
          </p:cNvPr>
          <p:cNvSpPr txBox="1"/>
          <p:nvPr/>
        </p:nvSpPr>
        <p:spPr>
          <a:xfrm>
            <a:off x="1093430" y="158067"/>
            <a:ext cx="235352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9.2.2  </a:t>
            </a:r>
            <a:r>
              <a:rPr lang="zh-CN" altLang="en-US" dirty="0"/>
              <a:t>折半查找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07275616-6490-6326-608B-EFBE1EDBE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063" y="2034679"/>
            <a:ext cx="7607450" cy="12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折半查找也称为二分查找，要求线性表中的元素必须己按关键字值有序（递增或递减）排列。</a:t>
            </a:r>
          </a:p>
          <a:p>
            <a:pPr marL="216000" indent="-216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思路：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F54A4CA-928B-8EBC-09DA-D04C03F9B6CA}"/>
              </a:ext>
            </a:extLst>
          </p:cNvPr>
          <p:cNvGrpSpPr/>
          <p:nvPr/>
        </p:nvGrpSpPr>
        <p:grpSpPr>
          <a:xfrm>
            <a:off x="1989678" y="3375642"/>
            <a:ext cx="7000924" cy="2371856"/>
            <a:chOff x="1340890" y="3538928"/>
            <a:chExt cx="7000924" cy="237185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A0898A5-D820-9CA1-CF6D-1A57D890E898}"/>
                </a:ext>
              </a:extLst>
            </p:cNvPr>
            <p:cNvSpPr/>
            <p:nvPr/>
          </p:nvSpPr>
          <p:spPr>
            <a:xfrm>
              <a:off x="2841088" y="4010476"/>
              <a:ext cx="4000528" cy="428628"/>
            </a:xfrm>
            <a:prstGeom prst="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[0]  …  </a:t>
              </a:r>
              <a:r>
                <a:rPr lang="en-US" altLang="zh-CN" b="1" i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[mid]  …  </a:t>
              </a:r>
              <a:r>
                <a:rPr lang="en-US" altLang="zh-CN" b="1" i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b="1" i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n</a:t>
              </a:r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-1]</a:t>
              </a:r>
              <a:endParaRPr lang="zh-CN" altLang="en-US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80108FD0-5E1A-C03D-1A1A-9E17E02DA125}"/>
                </a:ext>
              </a:extLst>
            </p:cNvPr>
            <p:cNvSpPr txBox="1"/>
            <p:nvPr/>
          </p:nvSpPr>
          <p:spPr>
            <a:xfrm>
              <a:off x="3626906" y="3538928"/>
              <a:ext cx="2571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和</a:t>
              </a:r>
              <a:r>
                <a:rPr lang="en-US" altLang="zh-CN" b="1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</a:t>
              </a:r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[mid].key</a:t>
              </a:r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比较</a:t>
              </a:r>
            </a:p>
          </p:txBody>
        </p:sp>
        <p:grpSp>
          <p:nvGrpSpPr>
            <p:cNvPr id="7" name="组合 16">
              <a:extLst>
                <a:ext uri="{FF2B5EF4-FFF2-40B4-BE49-F238E27FC236}">
                  <a16:creationId xmlns:a16="http://schemas.microsoft.com/office/drawing/2014/main" id="{6E83448E-8335-0401-61BF-EAC963FF5CBD}"/>
                </a:ext>
              </a:extLst>
            </p:cNvPr>
            <p:cNvGrpSpPr/>
            <p:nvPr/>
          </p:nvGrpSpPr>
          <p:grpSpPr>
            <a:xfrm>
              <a:off x="1340890" y="4439104"/>
              <a:ext cx="7000924" cy="1471680"/>
              <a:chOff x="1071538" y="3500438"/>
              <a:chExt cx="7000924" cy="147168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1BD6AC7-1CC3-5901-6519-BFF32C4E5285}"/>
                  </a:ext>
                </a:extLst>
              </p:cNvPr>
              <p:cNvSpPr/>
              <p:nvPr/>
            </p:nvSpPr>
            <p:spPr>
              <a:xfrm>
                <a:off x="1071538" y="4543490"/>
                <a:ext cx="1857388" cy="428628"/>
              </a:xfrm>
              <a:prstGeom prst="rect">
                <a:avLst/>
              </a:prstGeom>
              <a:solidFill>
                <a:srgbClr val="F2980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左区间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B51D620-65CB-38A7-A88D-C02C8D8E79DC}"/>
                  </a:ext>
                </a:extLst>
              </p:cNvPr>
              <p:cNvSpPr/>
              <p:nvPr/>
            </p:nvSpPr>
            <p:spPr>
              <a:xfrm>
                <a:off x="6143636" y="4543490"/>
                <a:ext cx="1785950" cy="428628"/>
              </a:xfrm>
              <a:prstGeom prst="rect">
                <a:avLst/>
              </a:prstGeom>
              <a:solidFill>
                <a:srgbClr val="F2980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右区间</a:t>
                </a:r>
              </a:p>
            </p:txBody>
          </p: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968D709A-F846-EBD6-960C-06985D888A55}"/>
                  </a:ext>
                </a:extLst>
              </p:cNvPr>
              <p:cNvCxnSpPr/>
              <p:nvPr/>
            </p:nvCxnSpPr>
            <p:spPr>
              <a:xfrm rot="10800000" flipV="1">
                <a:off x="2357422" y="3500438"/>
                <a:ext cx="1143008" cy="100013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B71A33DC-80BE-4498-F198-2363457E1A2C}"/>
                  </a:ext>
                </a:extLst>
              </p:cNvPr>
              <p:cNvSpPr txBox="1"/>
              <p:nvPr/>
            </p:nvSpPr>
            <p:spPr>
              <a:xfrm>
                <a:off x="1142976" y="3786190"/>
                <a:ext cx="178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k</a:t>
                </a:r>
                <a:r>
                  <a:rPr lang="en-US" altLang="zh-CN" b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&lt;</a:t>
                </a:r>
                <a:r>
                  <a:rPr lang="en-US" altLang="zh-CN" b="1" i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R</a:t>
                </a:r>
                <a:r>
                  <a:rPr lang="en-US" altLang="zh-CN" b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[mid].key</a:t>
                </a:r>
                <a:endPara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EE7FDD8E-F4C4-7124-0391-FB4E4B1728AC}"/>
                  </a:ext>
                </a:extLst>
              </p:cNvPr>
              <p:cNvCxnSpPr/>
              <p:nvPr/>
            </p:nvCxnSpPr>
            <p:spPr>
              <a:xfrm rot="16200000" flipH="1">
                <a:off x="5639970" y="3504038"/>
                <a:ext cx="1043052" cy="1035851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5">
                <a:extLst>
                  <a:ext uri="{FF2B5EF4-FFF2-40B4-BE49-F238E27FC236}">
                    <a16:creationId xmlns:a16="http://schemas.microsoft.com/office/drawing/2014/main" id="{70AECDAA-0E51-A535-AF6E-E2C0CDDEA149}"/>
                  </a:ext>
                </a:extLst>
              </p:cNvPr>
              <p:cNvSpPr txBox="1"/>
              <p:nvPr/>
            </p:nvSpPr>
            <p:spPr>
              <a:xfrm>
                <a:off x="6286512" y="3814708"/>
                <a:ext cx="178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k</a:t>
                </a:r>
                <a:r>
                  <a:rPr lang="en-US" altLang="zh-CN" b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&gt;</a:t>
                </a:r>
                <a:r>
                  <a:rPr lang="en-US" altLang="zh-CN" b="1" i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R</a:t>
                </a:r>
                <a:r>
                  <a:rPr lang="en-US" altLang="zh-CN" b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[mid].key</a:t>
                </a:r>
                <a:endPara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9E732B24-568F-92EF-8603-F4DFD8F936D8}"/>
                  </a:ext>
                </a:extLst>
              </p:cNvPr>
              <p:cNvCxnSpPr/>
              <p:nvPr/>
            </p:nvCxnSpPr>
            <p:spPr>
              <a:xfrm rot="5400000">
                <a:off x="3929058" y="4000504"/>
                <a:ext cx="1000132" cy="1588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4A3FA3E5-DB31-1F1D-41EB-871342253C76}"/>
                  </a:ext>
                </a:extLst>
              </p:cNvPr>
              <p:cNvSpPr txBox="1"/>
              <p:nvPr/>
            </p:nvSpPr>
            <p:spPr>
              <a:xfrm>
                <a:off x="4429124" y="3857628"/>
                <a:ext cx="178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k</a:t>
                </a:r>
                <a:r>
                  <a:rPr lang="en-US" altLang="zh-CN" b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=</a:t>
                </a:r>
                <a:r>
                  <a:rPr lang="en-US" altLang="zh-CN" b="1" i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R</a:t>
                </a:r>
                <a:r>
                  <a:rPr lang="en-US" altLang="zh-CN" b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[mid].key</a:t>
                </a:r>
                <a:endPara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B983008B-B74B-F053-CDA1-4622744D2CC4}"/>
                  </a:ext>
                </a:extLst>
              </p:cNvPr>
              <p:cNvSpPr txBox="1"/>
              <p:nvPr/>
            </p:nvSpPr>
            <p:spPr>
              <a:xfrm>
                <a:off x="3929058" y="4572008"/>
                <a:ext cx="1071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52525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成功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FFD635E-15DA-5F6F-46CB-2C29D0DFE574}"/>
              </a:ext>
            </a:extLst>
          </p:cNvPr>
          <p:cNvGrpSpPr/>
          <p:nvPr/>
        </p:nvGrpSpPr>
        <p:grpSpPr>
          <a:xfrm>
            <a:off x="1417064" y="1450313"/>
            <a:ext cx="2870289" cy="517276"/>
            <a:chOff x="1396241" y="2304668"/>
            <a:chExt cx="1784996" cy="480002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F8CD44C0-1E5A-26AB-792E-A8E41E0AA1A7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F27F0BD-6ED4-0229-A96C-0BF18EE685AF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42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、基本折半查找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DC452E3B-4B83-9AF8-A4D0-D08B2E5EB2A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32956" y="2690949"/>
            <a:ext cx="2772679" cy="27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34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73D1A8-D7A3-B812-00AC-ACEDDE6E0F01}"/>
              </a:ext>
            </a:extLst>
          </p:cNvPr>
          <p:cNvSpPr txBox="1"/>
          <p:nvPr/>
        </p:nvSpPr>
        <p:spPr>
          <a:xfrm>
            <a:off x="1077003" y="158067"/>
            <a:ext cx="2079415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折半查找演示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3AC92D19-F07E-B0E4-34A7-43F999722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932" y="1425326"/>
            <a:ext cx="7218939" cy="858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例如，在关键字有序序列：（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2,3,10,15,20,25,28,29,30,35,40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</a:t>
            </a:r>
            <a:endParaRPr kumimoji="1"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中采用折半查找法查找关键字为</a:t>
            </a:r>
            <a:r>
              <a:rPr kumimoji="1" lang="en-US" altLang="zh-CN" b="1" dirty="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15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的元素。	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4DC5A3C6-0650-A2A5-1529-B014FFB4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785" y="3630777"/>
            <a:ext cx="15160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600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关键字序列：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D83EBC23-05C2-2E9E-706C-64413C6A6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023" y="3578051"/>
            <a:ext cx="3603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B66AEBBF-B0D5-B942-B347-6AC512BDB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6698" y="3578051"/>
            <a:ext cx="3603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54C9CE75-9F67-D110-C58D-B51C5283D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0436" y="3151013"/>
            <a:ext cx="288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0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617606A5-052A-D829-BC1B-F759EE00C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6699" y="3146251"/>
            <a:ext cx="288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A5604071-53FF-490B-2FB4-B21AD4858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111" y="3578051"/>
            <a:ext cx="3603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7B1564E-62D7-A446-67B6-A291C973B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786" y="3578051"/>
            <a:ext cx="3603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Consolas" pitchFamily="49" charset="0"/>
                <a:cs typeface="Consolas" pitchFamily="49" charset="0"/>
              </a:rPr>
              <a:t>15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E58192C9-F209-F588-5B48-9948FF73B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524" y="3151013"/>
            <a:ext cx="288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82DF7306-4988-7ADF-ED97-A048217D8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786" y="3146251"/>
            <a:ext cx="288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FF449A1D-6947-27D3-3661-FB83944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2611" y="3578051"/>
            <a:ext cx="3603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861812A7-5FCD-DA79-AF0A-01ABE29F2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7286" y="3578051"/>
            <a:ext cx="3603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Consolas" pitchFamily="49" charset="0"/>
                <a:cs typeface="Consolas" pitchFamily="49" charset="0"/>
              </a:rPr>
              <a:t>25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FD4F8BB3-0A58-284F-4D1B-D06DE2709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1024" y="3151013"/>
            <a:ext cx="288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24410DD1-E460-A05E-B802-0001B8EC7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7286" y="3146251"/>
            <a:ext cx="288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5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F84476DC-F622-15FE-981A-A30DC7C6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3548" y="3578051"/>
            <a:ext cx="3603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Consolas" pitchFamily="49" charset="0"/>
                <a:cs typeface="Consolas" pitchFamily="49" charset="0"/>
              </a:rPr>
              <a:t>28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CF57606B-9441-4CA1-B2DE-4EA11592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8373" y="3578051"/>
            <a:ext cx="3603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Consolas" pitchFamily="49" charset="0"/>
                <a:cs typeface="Consolas" pitchFamily="49" charset="0"/>
              </a:rPr>
              <a:t>29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ABA0279E-3A60-1E18-58F7-FF6E81469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1961" y="3151013"/>
            <a:ext cx="288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6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6F492FC0-C700-340E-B583-94FA72BF3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8374" y="3146251"/>
            <a:ext cx="288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7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594A7A4D-48FD-F384-0FEA-232AFBC21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3048" y="3578051"/>
            <a:ext cx="3603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Consolas" pitchFamily="49" charset="0"/>
                <a:cs typeface="Consolas" pitchFamily="49" charset="0"/>
              </a:rPr>
              <a:t>30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D81CAD3F-5FA5-2801-8F34-8F666B059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9311" y="3582813"/>
            <a:ext cx="3603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Consolas" pitchFamily="49" charset="0"/>
                <a:cs typeface="Consolas" pitchFamily="49" charset="0"/>
              </a:rPr>
              <a:t>35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6911C0B9-FEA2-C1EC-5D88-9AC6148CE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1461" y="3151013"/>
            <a:ext cx="288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8</a:t>
            </a: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3A3990B8-F11B-869A-2FD1-EF284B6B7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9311" y="3151013"/>
            <a:ext cx="288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58CAB811-D350-E160-0D1E-06332A6AF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933" y="2370103"/>
            <a:ext cx="32011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找关键字为</a:t>
            </a:r>
            <a:r>
              <a:rPr lang="en-US" altLang="zh-CN" b="1" dirty="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15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20558F79-B05E-267B-ED82-4B4CB3A69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687" y="5356372"/>
            <a:ext cx="5354094" cy="78483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查找成功，关键字为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15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的元素的逻辑序号为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</a:p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关键字比较次数为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F0C24F8E-F74D-2785-6E3B-EAEA66896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713" y="3310350"/>
            <a:ext cx="12223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600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物理下标：</a:t>
            </a: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E84BAD96-D18F-DFC9-7343-923FE5D90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4136" y="3578051"/>
            <a:ext cx="3603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Consolas" pitchFamily="49" charset="0"/>
                <a:cs typeface="Consolas" pitchFamily="49" charset="0"/>
              </a:rPr>
              <a:t>40</a:t>
            </a:r>
          </a:p>
        </p:txBody>
      </p:sp>
      <p:sp>
        <p:nvSpPr>
          <p:cNvPr id="30" name="Text Box 31">
            <a:extLst>
              <a:ext uri="{FF2B5EF4-FFF2-40B4-BE49-F238E27FC236}">
                <a16:creationId xmlns:a16="http://schemas.microsoft.com/office/drawing/2014/main" id="{DAC71CC2-FFD9-4E8D-41CE-C02DA2FFD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4136" y="3146251"/>
            <a:ext cx="2889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10</a:t>
            </a:r>
          </a:p>
        </p:txBody>
      </p:sp>
      <p:grpSp>
        <p:nvGrpSpPr>
          <p:cNvPr id="31" name="Group 40">
            <a:extLst>
              <a:ext uri="{FF2B5EF4-FFF2-40B4-BE49-F238E27FC236}">
                <a16:creationId xmlns:a16="http://schemas.microsoft.com/office/drawing/2014/main" id="{38408D18-44AE-A3AA-5B8B-8C26C18929F9}"/>
              </a:ext>
            </a:extLst>
          </p:cNvPr>
          <p:cNvGrpSpPr>
            <a:grpSpLocks/>
          </p:cNvGrpSpPr>
          <p:nvPr/>
        </p:nvGrpSpPr>
        <p:grpSpPr bwMode="auto">
          <a:xfrm>
            <a:off x="7784261" y="4086051"/>
            <a:ext cx="504825" cy="636587"/>
            <a:chOff x="1972" y="2523"/>
            <a:chExt cx="318" cy="401"/>
          </a:xfrm>
        </p:grpSpPr>
        <p:sp>
          <p:nvSpPr>
            <p:cNvPr id="32" name="Line 35">
              <a:extLst>
                <a:ext uri="{FF2B5EF4-FFF2-40B4-BE49-F238E27FC236}">
                  <a16:creationId xmlns:a16="http://schemas.microsoft.com/office/drawing/2014/main" id="{38E24B52-B083-D6C7-29EA-E94F55240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2523"/>
              <a:ext cx="0" cy="181"/>
            </a:xfrm>
            <a:prstGeom prst="line">
              <a:avLst/>
            </a:prstGeom>
            <a:ln>
              <a:solidFill>
                <a:srgbClr val="F29803"/>
              </a:solidFill>
              <a:headEnd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33" name="Text Box 36">
              <a:extLst>
                <a:ext uri="{FF2B5EF4-FFF2-40B4-BE49-F238E27FC236}">
                  <a16:creationId xmlns:a16="http://schemas.microsoft.com/office/drawing/2014/main" id="{FA6F7ED4-69B6-AD25-027C-2D0632F29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2" y="2750"/>
              <a:ext cx="318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mid</a:t>
              </a:r>
            </a:p>
          </p:txBody>
        </p:sp>
      </p:grpSp>
      <p:sp>
        <p:nvSpPr>
          <p:cNvPr id="34" name="Rectangle 32">
            <a:extLst>
              <a:ext uri="{FF2B5EF4-FFF2-40B4-BE49-F238E27FC236}">
                <a16:creationId xmlns:a16="http://schemas.microsoft.com/office/drawing/2014/main" id="{74AC25E6-EA13-52F2-64AB-B54D4C062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7561" y="3494470"/>
            <a:ext cx="5945215" cy="369332"/>
          </a:xfrm>
          <a:prstGeom prst="rect">
            <a:avLst/>
          </a:prstGeom>
          <a:solidFill>
            <a:srgbClr val="F29803">
              <a:alpha val="25000"/>
            </a:srgbClr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pSp>
        <p:nvGrpSpPr>
          <p:cNvPr id="35" name="Group 39">
            <a:extLst>
              <a:ext uri="{FF2B5EF4-FFF2-40B4-BE49-F238E27FC236}">
                <a16:creationId xmlns:a16="http://schemas.microsoft.com/office/drawing/2014/main" id="{B85D9FF3-1616-5A1A-1A09-0B1A6DB7842D}"/>
              </a:ext>
            </a:extLst>
          </p:cNvPr>
          <p:cNvGrpSpPr>
            <a:grpSpLocks/>
          </p:cNvGrpSpPr>
          <p:nvPr/>
        </p:nvGrpSpPr>
        <p:grpSpPr bwMode="auto">
          <a:xfrm>
            <a:off x="4950574" y="4086051"/>
            <a:ext cx="504825" cy="636587"/>
            <a:chOff x="1519" y="2523"/>
            <a:chExt cx="318" cy="401"/>
          </a:xfrm>
        </p:grpSpPr>
        <p:sp>
          <p:nvSpPr>
            <p:cNvPr id="36" name="Line 33">
              <a:extLst>
                <a:ext uri="{FF2B5EF4-FFF2-40B4-BE49-F238E27FC236}">
                  <a16:creationId xmlns:a16="http://schemas.microsoft.com/office/drawing/2014/main" id="{CE434049-4529-4A31-8C97-C2E5D001C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55" y="2523"/>
              <a:ext cx="0" cy="18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25F8F7EF-9E77-D950-D6DB-A898B66D44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750"/>
              <a:ext cx="318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low</a:t>
              </a:r>
            </a:p>
          </p:txBody>
        </p:sp>
      </p:grpSp>
      <p:grpSp>
        <p:nvGrpSpPr>
          <p:cNvPr id="38" name="Group 41">
            <a:extLst>
              <a:ext uri="{FF2B5EF4-FFF2-40B4-BE49-F238E27FC236}">
                <a16:creationId xmlns:a16="http://schemas.microsoft.com/office/drawing/2014/main" id="{95551C32-8526-BEE9-3FB5-25CFC55DB1E2}"/>
              </a:ext>
            </a:extLst>
          </p:cNvPr>
          <p:cNvGrpSpPr>
            <a:grpSpLocks/>
          </p:cNvGrpSpPr>
          <p:nvPr/>
        </p:nvGrpSpPr>
        <p:grpSpPr bwMode="auto">
          <a:xfrm>
            <a:off x="10521111" y="4086051"/>
            <a:ext cx="504825" cy="636587"/>
            <a:chOff x="2517" y="2523"/>
            <a:chExt cx="318" cy="401"/>
          </a:xfrm>
        </p:grpSpPr>
        <p:sp>
          <p:nvSpPr>
            <p:cNvPr id="39" name="Line 37">
              <a:extLst>
                <a:ext uri="{FF2B5EF4-FFF2-40B4-BE49-F238E27FC236}">
                  <a16:creationId xmlns:a16="http://schemas.microsoft.com/office/drawing/2014/main" id="{2DE5B0F2-5A78-FE9B-8F6F-D7D11DFE4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3" y="2523"/>
              <a:ext cx="0" cy="18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40" name="Text Box 38">
              <a:extLst>
                <a:ext uri="{FF2B5EF4-FFF2-40B4-BE49-F238E27FC236}">
                  <a16:creationId xmlns:a16="http://schemas.microsoft.com/office/drawing/2014/main" id="{5A5104BD-67D2-D8FB-93F0-6B9E202E0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7" y="2750"/>
              <a:ext cx="318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high</a:t>
              </a:r>
            </a:p>
          </p:txBody>
        </p:sp>
      </p:grpSp>
      <p:grpSp>
        <p:nvGrpSpPr>
          <p:cNvPr id="41" name="Group 42">
            <a:extLst>
              <a:ext uri="{FF2B5EF4-FFF2-40B4-BE49-F238E27FC236}">
                <a16:creationId xmlns:a16="http://schemas.microsoft.com/office/drawing/2014/main" id="{CF72539B-2086-5D5E-8D89-9A9FA44BACDB}"/>
              </a:ext>
            </a:extLst>
          </p:cNvPr>
          <p:cNvGrpSpPr>
            <a:grpSpLocks/>
          </p:cNvGrpSpPr>
          <p:nvPr/>
        </p:nvGrpSpPr>
        <p:grpSpPr bwMode="auto">
          <a:xfrm>
            <a:off x="6130086" y="4086051"/>
            <a:ext cx="504825" cy="636587"/>
            <a:chOff x="1972" y="2523"/>
            <a:chExt cx="318" cy="401"/>
          </a:xfrm>
        </p:grpSpPr>
        <p:sp>
          <p:nvSpPr>
            <p:cNvPr id="42" name="Line 43">
              <a:extLst>
                <a:ext uri="{FF2B5EF4-FFF2-40B4-BE49-F238E27FC236}">
                  <a16:creationId xmlns:a16="http://schemas.microsoft.com/office/drawing/2014/main" id="{E6F8A5B8-B581-145D-262D-C0947F501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8" y="2523"/>
              <a:ext cx="0" cy="18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43" name="Text Box 44">
              <a:extLst>
                <a:ext uri="{FF2B5EF4-FFF2-40B4-BE49-F238E27FC236}">
                  <a16:creationId xmlns:a16="http://schemas.microsoft.com/office/drawing/2014/main" id="{1E13B7EF-1FC3-E1F1-FAFB-35F9172487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2" y="2750"/>
              <a:ext cx="318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mid</a:t>
              </a:r>
            </a:p>
          </p:txBody>
        </p:sp>
      </p:grpSp>
      <p:sp>
        <p:nvSpPr>
          <p:cNvPr id="44" name="Rectangle 45">
            <a:extLst>
              <a:ext uri="{FF2B5EF4-FFF2-40B4-BE49-F238E27FC236}">
                <a16:creationId xmlns:a16="http://schemas.microsoft.com/office/drawing/2014/main" id="{A1832682-B4DA-3ED6-5EAB-B188AEDAA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215" y="3494470"/>
            <a:ext cx="2736850" cy="369332"/>
          </a:xfrm>
          <a:prstGeom prst="rect">
            <a:avLst/>
          </a:prstGeom>
          <a:solidFill>
            <a:srgbClr val="F29803">
              <a:alpha val="23000"/>
            </a:srgbClr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 46">
            <a:extLst>
              <a:ext uri="{FF2B5EF4-FFF2-40B4-BE49-F238E27FC236}">
                <a16:creationId xmlns:a16="http://schemas.microsoft.com/office/drawing/2014/main" id="{5C859101-B904-C14F-3977-A43DAFD9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885" y="3509787"/>
            <a:ext cx="1079500" cy="369332"/>
          </a:xfrm>
          <a:prstGeom prst="rect">
            <a:avLst/>
          </a:prstGeom>
          <a:solidFill>
            <a:srgbClr val="F29803">
              <a:alpha val="25000"/>
            </a:srgb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6" name="组合 47">
            <a:extLst>
              <a:ext uri="{FF2B5EF4-FFF2-40B4-BE49-F238E27FC236}">
                <a16:creationId xmlns:a16="http://schemas.microsoft.com/office/drawing/2014/main" id="{E30DAEAE-DA74-3A21-58B2-15EFEF39190A}"/>
              </a:ext>
            </a:extLst>
          </p:cNvPr>
          <p:cNvGrpSpPr/>
          <p:nvPr/>
        </p:nvGrpSpPr>
        <p:grpSpPr>
          <a:xfrm>
            <a:off x="6920661" y="4079577"/>
            <a:ext cx="504825" cy="1025009"/>
            <a:chOff x="4322763" y="4041484"/>
            <a:chExt cx="504825" cy="1025009"/>
          </a:xfrm>
        </p:grpSpPr>
        <p:sp>
          <p:nvSpPr>
            <p:cNvPr id="47" name="Line 48">
              <a:extLst>
                <a:ext uri="{FF2B5EF4-FFF2-40B4-BE49-F238E27FC236}">
                  <a16:creationId xmlns:a16="http://schemas.microsoft.com/office/drawing/2014/main" id="{9D5452E2-CB97-30F5-2F2D-447E0B3A4E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0" y="4041484"/>
              <a:ext cx="0" cy="792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48" name="Text Box 49">
              <a:extLst>
                <a:ext uri="{FF2B5EF4-FFF2-40B4-BE49-F238E27FC236}">
                  <a16:creationId xmlns:a16="http://schemas.microsoft.com/office/drawing/2014/main" id="{EA28F372-E2A0-A487-7772-AF9C9AD79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2763" y="4789494"/>
              <a:ext cx="50482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mid</a:t>
              </a:r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678E5C0B-D834-AB69-2AE4-F356876A9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74" r="18640"/>
          <a:stretch/>
        </p:blipFill>
        <p:spPr>
          <a:xfrm flipH="1">
            <a:off x="947253" y="2148852"/>
            <a:ext cx="2690084" cy="39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9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7 0.02616 C -0.05 0.04097 -0.07239 0.05602 -0.1108 0.06505 C -0.14908 0.07407 -0.21705 0.08981 -0.25794 0.07986 C -0.29895 0.06991 -0.32773 0.03773 -0.35664 0.00579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58" y="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86 0.04398 C -0.04156 0.05787 -0.00058 0.06852 0.02997 0.06435 C 0.06053 0.06019 0.07945 0.02801 0.09247 0.01852 " pathEditMode="fixed" rAng="0" ptsTypes="aaa">
                                      <p:cBhvr>
                                        <p:cTn id="8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6" grpId="0"/>
      <p:bldP spid="27" grpId="0" animBg="1"/>
      <p:bldP spid="34" grpId="0" animBg="1"/>
      <p:bldP spid="34" grpId="1" animBg="1"/>
      <p:bldP spid="44" grpId="0" animBg="1"/>
      <p:bldP spid="44" grpId="1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199213-597E-BA81-C78E-AA5C92F6E47F}"/>
              </a:ext>
            </a:extLst>
          </p:cNvPr>
          <p:cNvSpPr txBox="1"/>
          <p:nvPr/>
        </p:nvSpPr>
        <p:spPr>
          <a:xfrm>
            <a:off x="1093046" y="105390"/>
            <a:ext cx="2053767" cy="523220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sz="2800" dirty="0"/>
              <a:t>第</a:t>
            </a:r>
            <a:r>
              <a:rPr lang="en-US" altLang="zh-CN" sz="2800" dirty="0"/>
              <a:t>9</a:t>
            </a:r>
            <a:r>
              <a:rPr lang="zh-CN" altLang="en-US" sz="2800" dirty="0"/>
              <a:t>章  查找</a:t>
            </a:r>
          </a:p>
        </p:txBody>
      </p:sp>
      <p:sp>
        <p:nvSpPr>
          <p:cNvPr id="5" name="Rectangle 6" descr="新闻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D1EBEE-C2EE-7025-6A22-DE12C51F6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616" y="2173817"/>
            <a:ext cx="3737524" cy="461665"/>
          </a:xfrm>
          <a:prstGeom prst="rect">
            <a:avLst/>
          </a:prstGeom>
          <a:solidFill>
            <a:srgbClr val="F29803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400" spc="50" dirty="0">
                <a:ln w="1143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9.1 </a:t>
            </a:r>
            <a:r>
              <a:rPr lang="zh-CN" altLang="en-US" sz="2400" spc="50" dirty="0">
                <a:ln w="1143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查找的基本概念 </a:t>
            </a:r>
          </a:p>
        </p:txBody>
      </p:sp>
      <p:sp>
        <p:nvSpPr>
          <p:cNvPr id="6" name="Rectangle 4" descr="新闻纸">
            <a:hlinkClick r:id="" action="ppaction://noaction"/>
            <a:extLst>
              <a:ext uri="{FF2B5EF4-FFF2-40B4-BE49-F238E27FC236}">
                <a16:creationId xmlns:a16="http://schemas.microsoft.com/office/drawing/2014/main" id="{D95C4E4A-F5CA-F158-CD66-614D7E671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616" y="3099305"/>
            <a:ext cx="3737524" cy="461665"/>
          </a:xfrm>
          <a:prstGeom prst="rect">
            <a:avLst/>
          </a:prstGeom>
          <a:solidFill>
            <a:srgbClr val="F29803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400" spc="50" dirty="0">
                <a:ln w="1143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9.2 </a:t>
            </a:r>
            <a:r>
              <a:rPr lang="zh-CN" altLang="en-US" sz="2400" spc="50" dirty="0">
                <a:ln w="1143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线性表的查找 </a:t>
            </a:r>
          </a:p>
        </p:txBody>
      </p:sp>
      <p:sp>
        <p:nvSpPr>
          <p:cNvPr id="7" name="Rectangle 4" descr="新闻纸">
            <a:hlinkClick r:id="" action="ppaction://noaction"/>
            <a:extLst>
              <a:ext uri="{FF2B5EF4-FFF2-40B4-BE49-F238E27FC236}">
                <a16:creationId xmlns:a16="http://schemas.microsoft.com/office/drawing/2014/main" id="{640BF359-DC7E-D8FF-B217-10293AE73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616" y="4024793"/>
            <a:ext cx="3737524" cy="461665"/>
          </a:xfrm>
          <a:prstGeom prst="rect">
            <a:avLst/>
          </a:prstGeom>
          <a:solidFill>
            <a:srgbClr val="F29803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400" spc="50" dirty="0">
                <a:ln w="1143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9.3 </a:t>
            </a:r>
            <a:r>
              <a:rPr lang="zh-CN" altLang="en-US" sz="2400" spc="50" dirty="0">
                <a:ln w="1143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树表的查找 </a:t>
            </a:r>
          </a:p>
        </p:txBody>
      </p:sp>
      <p:sp>
        <p:nvSpPr>
          <p:cNvPr id="8" name="Rectangle 4" descr="新闻纸">
            <a:hlinkClick r:id="" action="ppaction://noaction"/>
            <a:extLst>
              <a:ext uri="{FF2B5EF4-FFF2-40B4-BE49-F238E27FC236}">
                <a16:creationId xmlns:a16="http://schemas.microsoft.com/office/drawing/2014/main" id="{B3015F56-4291-7D08-BAA5-F198103D4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617" y="4950282"/>
            <a:ext cx="3717939" cy="461665"/>
          </a:xfrm>
          <a:prstGeom prst="rect">
            <a:avLst/>
          </a:prstGeom>
          <a:solidFill>
            <a:srgbClr val="F29803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400" spc="50" dirty="0">
                <a:ln w="1143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9.4 </a:t>
            </a:r>
            <a:r>
              <a:rPr lang="zh-CN" altLang="en-US" sz="2400" spc="50" dirty="0">
                <a:ln w="11430">
                  <a:noFill/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哈希表的查找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9D96C9D-2E5A-B5B6-7F13-9F55516DD1BF}"/>
              </a:ext>
            </a:extLst>
          </p:cNvPr>
          <p:cNvGrpSpPr/>
          <p:nvPr/>
        </p:nvGrpSpPr>
        <p:grpSpPr>
          <a:xfrm>
            <a:off x="1010338" y="2622185"/>
            <a:ext cx="2258121" cy="2050436"/>
            <a:chOff x="782346" y="942897"/>
            <a:chExt cx="1482451" cy="1346106"/>
          </a:xfrm>
        </p:grpSpPr>
        <p:sp>
          <p:nvSpPr>
            <p:cNvPr id="13" name="任意多边形 82">
              <a:extLst>
                <a:ext uri="{FF2B5EF4-FFF2-40B4-BE49-F238E27FC236}">
                  <a16:creationId xmlns:a16="http://schemas.microsoft.com/office/drawing/2014/main" id="{C57CB345-B228-FBB1-634A-4C9DCE42F774}"/>
                </a:ext>
              </a:extLst>
            </p:cNvPr>
            <p:cNvSpPr/>
            <p:nvPr/>
          </p:nvSpPr>
          <p:spPr bwMode="auto">
            <a:xfrm rot="3738964">
              <a:off x="836787" y="942383"/>
              <a:ext cx="1346106" cy="134713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8DDA9ED-E0C8-242C-409D-9994DFA63AF9}"/>
                </a:ext>
              </a:extLst>
            </p:cNvPr>
            <p:cNvGrpSpPr/>
            <p:nvPr/>
          </p:nvGrpSpPr>
          <p:grpSpPr>
            <a:xfrm>
              <a:off x="782346" y="1295638"/>
              <a:ext cx="1482451" cy="618292"/>
              <a:chOff x="782346" y="1295638"/>
              <a:chExt cx="1482451" cy="618292"/>
            </a:xfrm>
          </p:grpSpPr>
          <p:sp>
            <p:nvSpPr>
              <p:cNvPr id="11" name="文本框 20">
                <a:extLst>
                  <a:ext uri="{FF2B5EF4-FFF2-40B4-BE49-F238E27FC236}">
                    <a16:creationId xmlns:a16="http://schemas.microsoft.com/office/drawing/2014/main" id="{BC094022-A9DE-9EA8-ACBC-E7A80A9F0A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2346" y="1671464"/>
                <a:ext cx="1482451" cy="24246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</a:pPr>
                <a:r>
                  <a:rPr lang="en-US" altLang="zh-CN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CONTENTS</a:t>
                </a:r>
                <a:endPara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2" name="文本框 20">
                <a:extLst>
                  <a:ext uri="{FF2B5EF4-FFF2-40B4-BE49-F238E27FC236}">
                    <a16:creationId xmlns:a16="http://schemas.microsoft.com/office/drawing/2014/main" id="{01F33F6E-650F-7505-FCBE-0F7EEF8C44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543" y="1295638"/>
                <a:ext cx="729422" cy="303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soft" dir="t">
                    <a:rot lat="0" lon="0" rev="10800000"/>
                  </a:lightRig>
                </a:scene3d>
                <a:sp3d>
                  <a:contourClr>
                    <a:srgbClr val="DDDDDD"/>
                  </a:contourClr>
                </a:sp3d>
              </a:bodyPr>
              <a:lstStyle>
                <a:lvl1pPr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</a:pPr>
                <a:r>
                  <a:rPr lang="zh-CN" altLang="en-US" sz="2400" spc="150" dirty="0">
                    <a:ln w="11430"/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提纲</a:t>
                </a:r>
              </a:p>
            </p:txBody>
          </p:sp>
        </p:grp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659E47F6-8B2F-9FD3-61A3-C054C64C420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62160" y="2152649"/>
            <a:ext cx="610959" cy="504000"/>
            <a:chOff x="2126" y="1538"/>
            <a:chExt cx="1508" cy="124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0A72C306-6D5A-DA54-F93B-BBD08457258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26" y="1538"/>
              <a:ext cx="1508" cy="1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25F85C05-9CD2-53E7-F9E7-4A8696C7C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8" y="1540"/>
              <a:ext cx="1449" cy="1190"/>
            </a:xfrm>
            <a:custGeom>
              <a:avLst/>
              <a:gdLst>
                <a:gd name="T0" fmla="*/ 326 w 608"/>
                <a:gd name="T1" fmla="*/ 53 h 499"/>
                <a:gd name="T2" fmla="*/ 26 w 608"/>
                <a:gd name="T3" fmla="*/ 53 h 499"/>
                <a:gd name="T4" fmla="*/ 0 w 608"/>
                <a:gd name="T5" fmla="*/ 26 h 499"/>
                <a:gd name="T6" fmla="*/ 26 w 608"/>
                <a:gd name="T7" fmla="*/ 0 h 499"/>
                <a:gd name="T8" fmla="*/ 326 w 608"/>
                <a:gd name="T9" fmla="*/ 0 h 499"/>
                <a:gd name="T10" fmla="*/ 353 w 608"/>
                <a:gd name="T11" fmla="*/ 26 h 499"/>
                <a:gd name="T12" fmla="*/ 326 w 608"/>
                <a:gd name="T13" fmla="*/ 53 h 499"/>
                <a:gd name="T14" fmla="*/ 176 w 608"/>
                <a:gd name="T15" fmla="*/ 499 h 499"/>
                <a:gd name="T16" fmla="*/ 26 w 608"/>
                <a:gd name="T17" fmla="*/ 499 h 499"/>
                <a:gd name="T18" fmla="*/ 0 w 608"/>
                <a:gd name="T19" fmla="*/ 472 h 499"/>
                <a:gd name="T20" fmla="*/ 26 w 608"/>
                <a:gd name="T21" fmla="*/ 446 h 499"/>
                <a:gd name="T22" fmla="*/ 176 w 608"/>
                <a:gd name="T23" fmla="*/ 446 h 499"/>
                <a:gd name="T24" fmla="*/ 203 w 608"/>
                <a:gd name="T25" fmla="*/ 472 h 499"/>
                <a:gd name="T26" fmla="*/ 176 w 608"/>
                <a:gd name="T27" fmla="*/ 499 h 499"/>
                <a:gd name="T28" fmla="*/ 166 w 608"/>
                <a:gd name="T29" fmla="*/ 201 h 499"/>
                <a:gd name="T30" fmla="*/ 26 w 608"/>
                <a:gd name="T31" fmla="*/ 201 h 499"/>
                <a:gd name="T32" fmla="*/ 0 w 608"/>
                <a:gd name="T33" fmla="*/ 175 h 499"/>
                <a:gd name="T34" fmla="*/ 26 w 608"/>
                <a:gd name="T35" fmla="*/ 148 h 499"/>
                <a:gd name="T36" fmla="*/ 166 w 608"/>
                <a:gd name="T37" fmla="*/ 148 h 499"/>
                <a:gd name="T38" fmla="*/ 192 w 608"/>
                <a:gd name="T39" fmla="*/ 175 h 499"/>
                <a:gd name="T40" fmla="*/ 166 w 608"/>
                <a:gd name="T41" fmla="*/ 201 h 499"/>
                <a:gd name="T42" fmla="*/ 122 w 608"/>
                <a:gd name="T43" fmla="*/ 350 h 499"/>
                <a:gd name="T44" fmla="*/ 26 w 608"/>
                <a:gd name="T45" fmla="*/ 350 h 499"/>
                <a:gd name="T46" fmla="*/ 0 w 608"/>
                <a:gd name="T47" fmla="*/ 324 h 499"/>
                <a:gd name="T48" fmla="*/ 26 w 608"/>
                <a:gd name="T49" fmla="*/ 297 h 499"/>
                <a:gd name="T50" fmla="*/ 122 w 608"/>
                <a:gd name="T51" fmla="*/ 297 h 499"/>
                <a:gd name="T52" fmla="*/ 149 w 608"/>
                <a:gd name="T53" fmla="*/ 324 h 499"/>
                <a:gd name="T54" fmla="*/ 122 w 608"/>
                <a:gd name="T55" fmla="*/ 350 h 499"/>
                <a:gd name="T56" fmla="*/ 412 w 608"/>
                <a:gd name="T57" fmla="*/ 483 h 499"/>
                <a:gd name="T58" fmla="*/ 216 w 608"/>
                <a:gd name="T59" fmla="*/ 287 h 499"/>
                <a:gd name="T60" fmla="*/ 412 w 608"/>
                <a:gd name="T61" fmla="*/ 91 h 499"/>
                <a:gd name="T62" fmla="*/ 608 w 608"/>
                <a:gd name="T63" fmla="*/ 287 h 499"/>
                <a:gd name="T64" fmla="*/ 556 w 608"/>
                <a:gd name="T65" fmla="*/ 421 h 499"/>
                <a:gd name="T66" fmla="*/ 412 w 608"/>
                <a:gd name="T67" fmla="*/ 483 h 499"/>
                <a:gd name="T68" fmla="*/ 412 w 608"/>
                <a:gd name="T69" fmla="*/ 144 h 499"/>
                <a:gd name="T70" fmla="*/ 269 w 608"/>
                <a:gd name="T71" fmla="*/ 287 h 499"/>
                <a:gd name="T72" fmla="*/ 412 w 608"/>
                <a:gd name="T73" fmla="*/ 430 h 499"/>
                <a:gd name="T74" fmla="*/ 517 w 608"/>
                <a:gd name="T75" fmla="*/ 385 h 499"/>
                <a:gd name="T76" fmla="*/ 555 w 608"/>
                <a:gd name="T77" fmla="*/ 287 h 499"/>
                <a:gd name="T78" fmla="*/ 412 w 608"/>
                <a:gd name="T79" fmla="*/ 14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8" h="499">
                  <a:moveTo>
                    <a:pt x="3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1" y="53"/>
                    <a:pt x="0" y="41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41" y="0"/>
                    <a:pt x="353" y="12"/>
                    <a:pt x="353" y="26"/>
                  </a:cubicBezTo>
                  <a:cubicBezTo>
                    <a:pt x="353" y="41"/>
                    <a:pt x="341" y="53"/>
                    <a:pt x="326" y="53"/>
                  </a:cubicBezTo>
                  <a:close/>
                  <a:moveTo>
                    <a:pt x="176" y="499"/>
                  </a:moveTo>
                  <a:cubicBezTo>
                    <a:pt x="26" y="499"/>
                    <a:pt x="26" y="499"/>
                    <a:pt x="26" y="499"/>
                  </a:cubicBezTo>
                  <a:cubicBezTo>
                    <a:pt x="11" y="499"/>
                    <a:pt x="0" y="487"/>
                    <a:pt x="0" y="472"/>
                  </a:cubicBezTo>
                  <a:cubicBezTo>
                    <a:pt x="0" y="458"/>
                    <a:pt x="11" y="446"/>
                    <a:pt x="26" y="446"/>
                  </a:cubicBezTo>
                  <a:cubicBezTo>
                    <a:pt x="176" y="446"/>
                    <a:pt x="176" y="446"/>
                    <a:pt x="176" y="446"/>
                  </a:cubicBezTo>
                  <a:cubicBezTo>
                    <a:pt x="191" y="446"/>
                    <a:pt x="203" y="458"/>
                    <a:pt x="203" y="472"/>
                  </a:cubicBezTo>
                  <a:cubicBezTo>
                    <a:pt x="203" y="487"/>
                    <a:pt x="191" y="499"/>
                    <a:pt x="176" y="499"/>
                  </a:cubicBezTo>
                  <a:close/>
                  <a:moveTo>
                    <a:pt x="166" y="201"/>
                  </a:moveTo>
                  <a:cubicBezTo>
                    <a:pt x="26" y="201"/>
                    <a:pt x="26" y="201"/>
                    <a:pt x="26" y="201"/>
                  </a:cubicBezTo>
                  <a:cubicBezTo>
                    <a:pt x="12" y="201"/>
                    <a:pt x="0" y="190"/>
                    <a:pt x="0" y="175"/>
                  </a:cubicBezTo>
                  <a:cubicBezTo>
                    <a:pt x="0" y="160"/>
                    <a:pt x="12" y="148"/>
                    <a:pt x="2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81" y="148"/>
                    <a:pt x="192" y="160"/>
                    <a:pt x="192" y="175"/>
                  </a:cubicBezTo>
                  <a:cubicBezTo>
                    <a:pt x="192" y="190"/>
                    <a:pt x="181" y="201"/>
                    <a:pt x="166" y="201"/>
                  </a:cubicBezTo>
                  <a:close/>
                  <a:moveTo>
                    <a:pt x="122" y="350"/>
                  </a:moveTo>
                  <a:cubicBezTo>
                    <a:pt x="26" y="350"/>
                    <a:pt x="26" y="350"/>
                    <a:pt x="26" y="350"/>
                  </a:cubicBezTo>
                  <a:cubicBezTo>
                    <a:pt x="11" y="350"/>
                    <a:pt x="0" y="338"/>
                    <a:pt x="0" y="324"/>
                  </a:cubicBezTo>
                  <a:cubicBezTo>
                    <a:pt x="0" y="309"/>
                    <a:pt x="11" y="297"/>
                    <a:pt x="26" y="297"/>
                  </a:cubicBezTo>
                  <a:cubicBezTo>
                    <a:pt x="122" y="297"/>
                    <a:pt x="122" y="297"/>
                    <a:pt x="122" y="297"/>
                  </a:cubicBezTo>
                  <a:cubicBezTo>
                    <a:pt x="137" y="297"/>
                    <a:pt x="149" y="309"/>
                    <a:pt x="149" y="324"/>
                  </a:cubicBezTo>
                  <a:cubicBezTo>
                    <a:pt x="149" y="338"/>
                    <a:pt x="137" y="350"/>
                    <a:pt x="122" y="350"/>
                  </a:cubicBezTo>
                  <a:close/>
                  <a:moveTo>
                    <a:pt x="412" y="483"/>
                  </a:moveTo>
                  <a:cubicBezTo>
                    <a:pt x="304" y="483"/>
                    <a:pt x="216" y="395"/>
                    <a:pt x="216" y="287"/>
                  </a:cubicBezTo>
                  <a:cubicBezTo>
                    <a:pt x="216" y="179"/>
                    <a:pt x="304" y="91"/>
                    <a:pt x="412" y="91"/>
                  </a:cubicBezTo>
                  <a:cubicBezTo>
                    <a:pt x="520" y="91"/>
                    <a:pt x="608" y="179"/>
                    <a:pt x="608" y="287"/>
                  </a:cubicBezTo>
                  <a:cubicBezTo>
                    <a:pt x="608" y="337"/>
                    <a:pt x="590" y="384"/>
                    <a:pt x="556" y="421"/>
                  </a:cubicBezTo>
                  <a:cubicBezTo>
                    <a:pt x="519" y="460"/>
                    <a:pt x="467" y="483"/>
                    <a:pt x="412" y="483"/>
                  </a:cubicBezTo>
                  <a:close/>
                  <a:moveTo>
                    <a:pt x="412" y="144"/>
                  </a:moveTo>
                  <a:cubicBezTo>
                    <a:pt x="333" y="144"/>
                    <a:pt x="269" y="208"/>
                    <a:pt x="269" y="287"/>
                  </a:cubicBezTo>
                  <a:cubicBezTo>
                    <a:pt x="269" y="366"/>
                    <a:pt x="333" y="430"/>
                    <a:pt x="412" y="430"/>
                  </a:cubicBezTo>
                  <a:cubicBezTo>
                    <a:pt x="452" y="430"/>
                    <a:pt x="490" y="414"/>
                    <a:pt x="517" y="385"/>
                  </a:cubicBezTo>
                  <a:cubicBezTo>
                    <a:pt x="542" y="358"/>
                    <a:pt x="555" y="323"/>
                    <a:pt x="555" y="287"/>
                  </a:cubicBezTo>
                  <a:cubicBezTo>
                    <a:pt x="555" y="208"/>
                    <a:pt x="491" y="144"/>
                    <a:pt x="412" y="144"/>
                  </a:cubicBez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9D3454E3-B820-4E72-F531-01F88C1E4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" y="2465"/>
              <a:ext cx="315" cy="320"/>
            </a:xfrm>
            <a:custGeom>
              <a:avLst/>
              <a:gdLst>
                <a:gd name="T0" fmla="*/ 103 w 132"/>
                <a:gd name="T1" fmla="*/ 134 h 134"/>
                <a:gd name="T2" fmla="*/ 84 w 132"/>
                <a:gd name="T3" fmla="*/ 126 h 134"/>
                <a:gd name="T4" fmla="*/ 10 w 132"/>
                <a:gd name="T5" fmla="*/ 48 h 134"/>
                <a:gd name="T6" fmla="*/ 11 w 132"/>
                <a:gd name="T7" fmla="*/ 10 h 134"/>
                <a:gd name="T8" fmla="*/ 49 w 132"/>
                <a:gd name="T9" fmla="*/ 12 h 134"/>
                <a:gd name="T10" fmla="*/ 122 w 132"/>
                <a:gd name="T11" fmla="*/ 89 h 134"/>
                <a:gd name="T12" fmla="*/ 121 w 132"/>
                <a:gd name="T13" fmla="*/ 127 h 134"/>
                <a:gd name="T14" fmla="*/ 103 w 132"/>
                <a:gd name="T1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34">
                  <a:moveTo>
                    <a:pt x="103" y="134"/>
                  </a:moveTo>
                  <a:cubicBezTo>
                    <a:pt x="96" y="134"/>
                    <a:pt x="89" y="131"/>
                    <a:pt x="84" y="126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0" y="37"/>
                    <a:pt x="1" y="20"/>
                    <a:pt x="11" y="10"/>
                  </a:cubicBezTo>
                  <a:cubicBezTo>
                    <a:pt x="22" y="0"/>
                    <a:pt x="39" y="1"/>
                    <a:pt x="49" y="12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32" y="100"/>
                    <a:pt x="132" y="117"/>
                    <a:pt x="121" y="127"/>
                  </a:cubicBezTo>
                  <a:cubicBezTo>
                    <a:pt x="116" y="132"/>
                    <a:pt x="109" y="134"/>
                    <a:pt x="103" y="13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Group 9">
            <a:extLst>
              <a:ext uri="{FF2B5EF4-FFF2-40B4-BE49-F238E27FC236}">
                <a16:creationId xmlns:a16="http://schemas.microsoft.com/office/drawing/2014/main" id="{26B43E0A-4041-0E6D-D453-985B688E86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38603" y="3005925"/>
            <a:ext cx="575521" cy="576212"/>
            <a:chOff x="2048" y="1328"/>
            <a:chExt cx="1664" cy="1666"/>
          </a:xfrm>
        </p:grpSpPr>
        <p:sp>
          <p:nvSpPr>
            <p:cNvPr id="31" name="AutoShape 8">
              <a:extLst>
                <a:ext uri="{FF2B5EF4-FFF2-40B4-BE49-F238E27FC236}">
                  <a16:creationId xmlns:a16="http://schemas.microsoft.com/office/drawing/2014/main" id="{FD7744AC-4839-7FB1-112B-6D46FA5FF60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48" y="1328"/>
              <a:ext cx="1664" cy="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AD3FECDF-4C5F-D5EE-70F6-A66A8EDDA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" y="2283"/>
              <a:ext cx="711" cy="138"/>
            </a:xfrm>
            <a:custGeom>
              <a:avLst/>
              <a:gdLst>
                <a:gd name="T0" fmla="*/ 274 w 299"/>
                <a:gd name="T1" fmla="*/ 0 h 58"/>
                <a:gd name="T2" fmla="*/ 25 w 299"/>
                <a:gd name="T3" fmla="*/ 0 h 58"/>
                <a:gd name="T4" fmla="*/ 0 w 299"/>
                <a:gd name="T5" fmla="*/ 21 h 58"/>
                <a:gd name="T6" fmla="*/ 0 w 299"/>
                <a:gd name="T7" fmla="*/ 21 h 58"/>
                <a:gd name="T8" fmla="*/ 0 w 299"/>
                <a:gd name="T9" fmla="*/ 33 h 58"/>
                <a:gd name="T10" fmla="*/ 25 w 299"/>
                <a:gd name="T11" fmla="*/ 58 h 58"/>
                <a:gd name="T12" fmla="*/ 274 w 299"/>
                <a:gd name="T13" fmla="*/ 58 h 58"/>
                <a:gd name="T14" fmla="*/ 299 w 299"/>
                <a:gd name="T15" fmla="*/ 33 h 58"/>
                <a:gd name="T16" fmla="*/ 299 w 299"/>
                <a:gd name="T17" fmla="*/ 25 h 58"/>
                <a:gd name="T18" fmla="*/ 299 w 299"/>
                <a:gd name="T19" fmla="*/ 21 h 58"/>
                <a:gd name="T20" fmla="*/ 299 w 299"/>
                <a:gd name="T21" fmla="*/ 21 h 58"/>
                <a:gd name="T22" fmla="*/ 274 w 299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9" h="58">
                  <a:moveTo>
                    <a:pt x="27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3" y="0"/>
                    <a:pt x="2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7"/>
                    <a:pt x="11" y="58"/>
                    <a:pt x="25" y="58"/>
                  </a:cubicBezTo>
                  <a:cubicBezTo>
                    <a:pt x="274" y="58"/>
                    <a:pt x="274" y="58"/>
                    <a:pt x="274" y="58"/>
                  </a:cubicBezTo>
                  <a:cubicBezTo>
                    <a:pt x="288" y="58"/>
                    <a:pt x="299" y="47"/>
                    <a:pt x="299" y="33"/>
                  </a:cubicBezTo>
                  <a:cubicBezTo>
                    <a:pt x="299" y="25"/>
                    <a:pt x="299" y="25"/>
                    <a:pt x="299" y="25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297" y="9"/>
                    <a:pt x="287" y="0"/>
                    <a:pt x="274" y="0"/>
                  </a:cubicBezTo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3C004BAE-7655-A184-1E46-1E1BFF14E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0" y="1500"/>
              <a:ext cx="1317" cy="1494"/>
            </a:xfrm>
            <a:custGeom>
              <a:avLst/>
              <a:gdLst>
                <a:gd name="T0" fmla="*/ 542 w 553"/>
                <a:gd name="T1" fmla="*/ 19 h 628"/>
                <a:gd name="T2" fmla="*/ 546 w 553"/>
                <a:gd name="T3" fmla="*/ 31 h 628"/>
                <a:gd name="T4" fmla="*/ 520 w 553"/>
                <a:gd name="T5" fmla="*/ 57 h 628"/>
                <a:gd name="T6" fmla="*/ 503 w 553"/>
                <a:gd name="T7" fmla="*/ 50 h 628"/>
                <a:gd name="T8" fmla="*/ 503 w 553"/>
                <a:gd name="T9" fmla="*/ 577 h 628"/>
                <a:gd name="T10" fmla="*/ 51 w 553"/>
                <a:gd name="T11" fmla="*/ 577 h 628"/>
                <a:gd name="T12" fmla="*/ 51 w 553"/>
                <a:gd name="T13" fmla="*/ 50 h 628"/>
                <a:gd name="T14" fmla="*/ 33 w 553"/>
                <a:gd name="T15" fmla="*/ 57 h 628"/>
                <a:gd name="T16" fmla="*/ 8 w 553"/>
                <a:gd name="T17" fmla="*/ 31 h 628"/>
                <a:gd name="T18" fmla="*/ 11 w 553"/>
                <a:gd name="T19" fmla="*/ 19 h 628"/>
                <a:gd name="T20" fmla="*/ 0 w 553"/>
                <a:gd name="T21" fmla="*/ 50 h 628"/>
                <a:gd name="T22" fmla="*/ 0 w 553"/>
                <a:gd name="T23" fmla="*/ 577 h 628"/>
                <a:gd name="T24" fmla="*/ 10 w 553"/>
                <a:gd name="T25" fmla="*/ 607 h 628"/>
                <a:gd name="T26" fmla="*/ 8 w 553"/>
                <a:gd name="T27" fmla="*/ 596 h 628"/>
                <a:gd name="T28" fmla="*/ 33 w 553"/>
                <a:gd name="T29" fmla="*/ 571 h 628"/>
                <a:gd name="T30" fmla="*/ 59 w 553"/>
                <a:gd name="T31" fmla="*/ 596 h 628"/>
                <a:gd name="T32" fmla="*/ 33 w 553"/>
                <a:gd name="T33" fmla="*/ 622 h 628"/>
                <a:gd name="T34" fmla="*/ 25 w 553"/>
                <a:gd name="T35" fmla="*/ 621 h 628"/>
                <a:gd name="T36" fmla="*/ 51 w 553"/>
                <a:gd name="T37" fmla="*/ 628 h 628"/>
                <a:gd name="T38" fmla="*/ 503 w 553"/>
                <a:gd name="T39" fmla="*/ 628 h 628"/>
                <a:gd name="T40" fmla="*/ 528 w 553"/>
                <a:gd name="T41" fmla="*/ 621 h 628"/>
                <a:gd name="T42" fmla="*/ 520 w 553"/>
                <a:gd name="T43" fmla="*/ 622 h 628"/>
                <a:gd name="T44" fmla="*/ 494 w 553"/>
                <a:gd name="T45" fmla="*/ 596 h 628"/>
                <a:gd name="T46" fmla="*/ 520 w 553"/>
                <a:gd name="T47" fmla="*/ 571 h 628"/>
                <a:gd name="T48" fmla="*/ 546 w 553"/>
                <a:gd name="T49" fmla="*/ 596 h 628"/>
                <a:gd name="T50" fmla="*/ 543 w 553"/>
                <a:gd name="T51" fmla="*/ 607 h 628"/>
                <a:gd name="T52" fmla="*/ 553 w 553"/>
                <a:gd name="T53" fmla="*/ 577 h 628"/>
                <a:gd name="T54" fmla="*/ 553 w 553"/>
                <a:gd name="T55" fmla="*/ 50 h 628"/>
                <a:gd name="T56" fmla="*/ 542 w 553"/>
                <a:gd name="T57" fmla="*/ 19 h 628"/>
                <a:gd name="T58" fmla="*/ 503 w 553"/>
                <a:gd name="T59" fmla="*/ 0 h 628"/>
                <a:gd name="T60" fmla="*/ 51 w 553"/>
                <a:gd name="T61" fmla="*/ 0 h 628"/>
                <a:gd name="T62" fmla="*/ 23 w 553"/>
                <a:gd name="T63" fmla="*/ 8 h 628"/>
                <a:gd name="T64" fmla="*/ 33 w 553"/>
                <a:gd name="T65" fmla="*/ 6 h 628"/>
                <a:gd name="T66" fmla="*/ 59 w 553"/>
                <a:gd name="T67" fmla="*/ 31 h 628"/>
                <a:gd name="T68" fmla="*/ 51 w 553"/>
                <a:gd name="T69" fmla="*/ 50 h 628"/>
                <a:gd name="T70" fmla="*/ 502 w 553"/>
                <a:gd name="T71" fmla="*/ 50 h 628"/>
                <a:gd name="T72" fmla="*/ 494 w 553"/>
                <a:gd name="T73" fmla="*/ 31 h 628"/>
                <a:gd name="T74" fmla="*/ 520 w 553"/>
                <a:gd name="T75" fmla="*/ 6 h 628"/>
                <a:gd name="T76" fmla="*/ 531 w 553"/>
                <a:gd name="T77" fmla="*/ 8 h 628"/>
                <a:gd name="T78" fmla="*/ 503 w 553"/>
                <a:gd name="T7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3" h="628">
                  <a:moveTo>
                    <a:pt x="542" y="19"/>
                  </a:moveTo>
                  <a:cubicBezTo>
                    <a:pt x="544" y="22"/>
                    <a:pt x="546" y="27"/>
                    <a:pt x="546" y="31"/>
                  </a:cubicBezTo>
                  <a:cubicBezTo>
                    <a:pt x="546" y="46"/>
                    <a:pt x="534" y="57"/>
                    <a:pt x="520" y="57"/>
                  </a:cubicBezTo>
                  <a:cubicBezTo>
                    <a:pt x="513" y="57"/>
                    <a:pt x="507" y="54"/>
                    <a:pt x="503" y="50"/>
                  </a:cubicBezTo>
                  <a:cubicBezTo>
                    <a:pt x="503" y="577"/>
                    <a:pt x="503" y="577"/>
                    <a:pt x="503" y="577"/>
                  </a:cubicBezTo>
                  <a:cubicBezTo>
                    <a:pt x="51" y="577"/>
                    <a:pt x="51" y="577"/>
                    <a:pt x="51" y="577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46" y="54"/>
                    <a:pt x="40" y="57"/>
                    <a:pt x="33" y="57"/>
                  </a:cubicBezTo>
                  <a:cubicBezTo>
                    <a:pt x="19" y="57"/>
                    <a:pt x="8" y="46"/>
                    <a:pt x="8" y="31"/>
                  </a:cubicBezTo>
                  <a:cubicBezTo>
                    <a:pt x="8" y="27"/>
                    <a:pt x="9" y="23"/>
                    <a:pt x="11" y="19"/>
                  </a:cubicBezTo>
                  <a:cubicBezTo>
                    <a:pt x="4" y="28"/>
                    <a:pt x="0" y="38"/>
                    <a:pt x="0" y="50"/>
                  </a:cubicBezTo>
                  <a:cubicBezTo>
                    <a:pt x="0" y="577"/>
                    <a:pt x="0" y="577"/>
                    <a:pt x="0" y="577"/>
                  </a:cubicBezTo>
                  <a:cubicBezTo>
                    <a:pt x="0" y="588"/>
                    <a:pt x="4" y="598"/>
                    <a:pt x="10" y="607"/>
                  </a:cubicBezTo>
                  <a:cubicBezTo>
                    <a:pt x="8" y="604"/>
                    <a:pt x="8" y="600"/>
                    <a:pt x="8" y="596"/>
                  </a:cubicBezTo>
                  <a:cubicBezTo>
                    <a:pt x="8" y="582"/>
                    <a:pt x="19" y="571"/>
                    <a:pt x="33" y="571"/>
                  </a:cubicBezTo>
                  <a:cubicBezTo>
                    <a:pt x="47" y="571"/>
                    <a:pt x="59" y="582"/>
                    <a:pt x="59" y="596"/>
                  </a:cubicBezTo>
                  <a:cubicBezTo>
                    <a:pt x="59" y="611"/>
                    <a:pt x="47" y="622"/>
                    <a:pt x="33" y="622"/>
                  </a:cubicBezTo>
                  <a:cubicBezTo>
                    <a:pt x="30" y="622"/>
                    <a:pt x="28" y="622"/>
                    <a:pt x="25" y="621"/>
                  </a:cubicBezTo>
                  <a:cubicBezTo>
                    <a:pt x="33" y="625"/>
                    <a:pt x="41" y="628"/>
                    <a:pt x="51" y="628"/>
                  </a:cubicBezTo>
                  <a:cubicBezTo>
                    <a:pt x="503" y="628"/>
                    <a:pt x="503" y="628"/>
                    <a:pt x="503" y="628"/>
                  </a:cubicBezTo>
                  <a:cubicBezTo>
                    <a:pt x="512" y="628"/>
                    <a:pt x="521" y="625"/>
                    <a:pt x="528" y="621"/>
                  </a:cubicBezTo>
                  <a:cubicBezTo>
                    <a:pt x="526" y="622"/>
                    <a:pt x="523" y="622"/>
                    <a:pt x="520" y="622"/>
                  </a:cubicBezTo>
                  <a:cubicBezTo>
                    <a:pt x="506" y="622"/>
                    <a:pt x="494" y="611"/>
                    <a:pt x="494" y="596"/>
                  </a:cubicBezTo>
                  <a:cubicBezTo>
                    <a:pt x="494" y="582"/>
                    <a:pt x="506" y="571"/>
                    <a:pt x="520" y="571"/>
                  </a:cubicBezTo>
                  <a:cubicBezTo>
                    <a:pt x="534" y="571"/>
                    <a:pt x="546" y="582"/>
                    <a:pt x="546" y="596"/>
                  </a:cubicBezTo>
                  <a:cubicBezTo>
                    <a:pt x="546" y="600"/>
                    <a:pt x="545" y="604"/>
                    <a:pt x="543" y="607"/>
                  </a:cubicBezTo>
                  <a:cubicBezTo>
                    <a:pt x="549" y="599"/>
                    <a:pt x="553" y="589"/>
                    <a:pt x="553" y="577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38"/>
                    <a:pt x="549" y="27"/>
                    <a:pt x="542" y="19"/>
                  </a:cubicBezTo>
                  <a:moveTo>
                    <a:pt x="503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0" y="0"/>
                    <a:pt x="31" y="3"/>
                    <a:pt x="23" y="8"/>
                  </a:cubicBezTo>
                  <a:cubicBezTo>
                    <a:pt x="26" y="7"/>
                    <a:pt x="29" y="6"/>
                    <a:pt x="33" y="6"/>
                  </a:cubicBezTo>
                  <a:cubicBezTo>
                    <a:pt x="47" y="6"/>
                    <a:pt x="59" y="17"/>
                    <a:pt x="59" y="31"/>
                  </a:cubicBezTo>
                  <a:cubicBezTo>
                    <a:pt x="59" y="39"/>
                    <a:pt x="56" y="45"/>
                    <a:pt x="51" y="50"/>
                  </a:cubicBezTo>
                  <a:cubicBezTo>
                    <a:pt x="502" y="50"/>
                    <a:pt x="502" y="50"/>
                    <a:pt x="502" y="50"/>
                  </a:cubicBezTo>
                  <a:cubicBezTo>
                    <a:pt x="497" y="45"/>
                    <a:pt x="494" y="39"/>
                    <a:pt x="494" y="31"/>
                  </a:cubicBezTo>
                  <a:cubicBezTo>
                    <a:pt x="494" y="17"/>
                    <a:pt x="506" y="6"/>
                    <a:pt x="520" y="6"/>
                  </a:cubicBezTo>
                  <a:cubicBezTo>
                    <a:pt x="524" y="6"/>
                    <a:pt x="528" y="7"/>
                    <a:pt x="531" y="8"/>
                  </a:cubicBezTo>
                  <a:cubicBezTo>
                    <a:pt x="523" y="3"/>
                    <a:pt x="513" y="0"/>
                    <a:pt x="503" y="0"/>
                  </a:cubicBezTo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23894A10-89FB-33E2-1442-D5223C7DE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1519"/>
              <a:ext cx="1269" cy="1459"/>
            </a:xfrm>
            <a:custGeom>
              <a:avLst/>
              <a:gdLst>
                <a:gd name="T0" fmla="*/ 533 w 533"/>
                <a:gd name="T1" fmla="*/ 599 h 613"/>
                <a:gd name="T2" fmla="*/ 518 w 533"/>
                <a:gd name="T3" fmla="*/ 613 h 613"/>
                <a:gd name="T4" fmla="*/ 533 w 533"/>
                <a:gd name="T5" fmla="*/ 599 h 613"/>
                <a:gd name="T6" fmla="*/ 0 w 533"/>
                <a:gd name="T7" fmla="*/ 599 h 613"/>
                <a:gd name="T8" fmla="*/ 15 w 533"/>
                <a:gd name="T9" fmla="*/ 613 h 613"/>
                <a:gd name="T10" fmla="*/ 0 w 533"/>
                <a:gd name="T11" fmla="*/ 599 h 613"/>
                <a:gd name="T12" fmla="*/ 392 w 533"/>
                <a:gd name="T13" fmla="*/ 205 h 613"/>
                <a:gd name="T14" fmla="*/ 141 w 533"/>
                <a:gd name="T15" fmla="*/ 205 h 613"/>
                <a:gd name="T16" fmla="*/ 116 w 533"/>
                <a:gd name="T17" fmla="*/ 230 h 613"/>
                <a:gd name="T18" fmla="*/ 141 w 533"/>
                <a:gd name="T19" fmla="*/ 255 h 613"/>
                <a:gd name="T20" fmla="*/ 392 w 533"/>
                <a:gd name="T21" fmla="*/ 255 h 613"/>
                <a:gd name="T22" fmla="*/ 417 w 533"/>
                <a:gd name="T23" fmla="*/ 230 h 613"/>
                <a:gd name="T24" fmla="*/ 392 w 533"/>
                <a:gd name="T25" fmla="*/ 205 h 613"/>
                <a:gd name="T26" fmla="*/ 41 w 533"/>
                <a:gd name="T27" fmla="*/ 42 h 613"/>
                <a:gd name="T28" fmla="*/ 41 w 533"/>
                <a:gd name="T29" fmla="*/ 42 h 613"/>
                <a:gd name="T30" fmla="*/ 41 w 533"/>
                <a:gd name="T31" fmla="*/ 42 h 613"/>
                <a:gd name="T32" fmla="*/ 41 w 533"/>
                <a:gd name="T33" fmla="*/ 42 h 613"/>
                <a:gd name="T34" fmla="*/ 493 w 533"/>
                <a:gd name="T35" fmla="*/ 42 h 613"/>
                <a:gd name="T36" fmla="*/ 492 w 533"/>
                <a:gd name="T37" fmla="*/ 42 h 613"/>
                <a:gd name="T38" fmla="*/ 493 w 533"/>
                <a:gd name="T39" fmla="*/ 42 h 613"/>
                <a:gd name="T40" fmla="*/ 493 w 533"/>
                <a:gd name="T41" fmla="*/ 42 h 613"/>
                <a:gd name="T42" fmla="*/ 521 w 533"/>
                <a:gd name="T43" fmla="*/ 0 h 613"/>
                <a:gd name="T44" fmla="*/ 532 w 533"/>
                <a:gd name="T45" fmla="*/ 11 h 613"/>
                <a:gd name="T46" fmla="*/ 521 w 533"/>
                <a:gd name="T47" fmla="*/ 0 h 613"/>
                <a:gd name="T48" fmla="*/ 13 w 533"/>
                <a:gd name="T49" fmla="*/ 0 h 613"/>
                <a:gd name="T50" fmla="*/ 1 w 533"/>
                <a:gd name="T51" fmla="*/ 11 h 613"/>
                <a:gd name="T52" fmla="*/ 13 w 533"/>
                <a:gd name="T5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3" h="613">
                  <a:moveTo>
                    <a:pt x="533" y="599"/>
                  </a:moveTo>
                  <a:cubicBezTo>
                    <a:pt x="529" y="605"/>
                    <a:pt x="524" y="609"/>
                    <a:pt x="518" y="613"/>
                  </a:cubicBezTo>
                  <a:cubicBezTo>
                    <a:pt x="525" y="610"/>
                    <a:pt x="530" y="606"/>
                    <a:pt x="533" y="599"/>
                  </a:cubicBezTo>
                  <a:moveTo>
                    <a:pt x="0" y="599"/>
                  </a:moveTo>
                  <a:cubicBezTo>
                    <a:pt x="3" y="605"/>
                    <a:pt x="8" y="611"/>
                    <a:pt x="15" y="613"/>
                  </a:cubicBezTo>
                  <a:cubicBezTo>
                    <a:pt x="9" y="609"/>
                    <a:pt x="4" y="604"/>
                    <a:pt x="0" y="599"/>
                  </a:cubicBezTo>
                  <a:moveTo>
                    <a:pt x="392" y="205"/>
                  </a:moveTo>
                  <a:cubicBezTo>
                    <a:pt x="141" y="205"/>
                    <a:pt x="141" y="205"/>
                    <a:pt x="141" y="205"/>
                  </a:cubicBezTo>
                  <a:cubicBezTo>
                    <a:pt x="127" y="205"/>
                    <a:pt x="116" y="216"/>
                    <a:pt x="116" y="230"/>
                  </a:cubicBezTo>
                  <a:cubicBezTo>
                    <a:pt x="116" y="244"/>
                    <a:pt x="127" y="255"/>
                    <a:pt x="141" y="255"/>
                  </a:cubicBezTo>
                  <a:cubicBezTo>
                    <a:pt x="392" y="255"/>
                    <a:pt x="392" y="255"/>
                    <a:pt x="392" y="255"/>
                  </a:cubicBezTo>
                  <a:cubicBezTo>
                    <a:pt x="406" y="255"/>
                    <a:pt x="417" y="244"/>
                    <a:pt x="417" y="230"/>
                  </a:cubicBezTo>
                  <a:cubicBezTo>
                    <a:pt x="417" y="216"/>
                    <a:pt x="406" y="205"/>
                    <a:pt x="392" y="205"/>
                  </a:cubicBezTo>
                  <a:moveTo>
                    <a:pt x="41" y="42"/>
                  </a:move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moveTo>
                    <a:pt x="493" y="42"/>
                  </a:moveTo>
                  <a:cubicBezTo>
                    <a:pt x="492" y="42"/>
                    <a:pt x="492" y="42"/>
                    <a:pt x="492" y="42"/>
                  </a:cubicBezTo>
                  <a:cubicBezTo>
                    <a:pt x="492" y="42"/>
                    <a:pt x="493" y="42"/>
                    <a:pt x="493" y="42"/>
                  </a:cubicBezTo>
                  <a:cubicBezTo>
                    <a:pt x="493" y="42"/>
                    <a:pt x="493" y="42"/>
                    <a:pt x="493" y="42"/>
                  </a:cubicBezTo>
                  <a:moveTo>
                    <a:pt x="521" y="0"/>
                  </a:moveTo>
                  <a:cubicBezTo>
                    <a:pt x="525" y="3"/>
                    <a:pt x="529" y="7"/>
                    <a:pt x="532" y="11"/>
                  </a:cubicBezTo>
                  <a:cubicBezTo>
                    <a:pt x="530" y="6"/>
                    <a:pt x="526" y="3"/>
                    <a:pt x="521" y="0"/>
                  </a:cubicBezTo>
                  <a:moveTo>
                    <a:pt x="13" y="0"/>
                  </a:moveTo>
                  <a:cubicBezTo>
                    <a:pt x="7" y="2"/>
                    <a:pt x="3" y="6"/>
                    <a:pt x="1" y="11"/>
                  </a:cubicBezTo>
                  <a:cubicBezTo>
                    <a:pt x="4" y="7"/>
                    <a:pt x="8" y="3"/>
                    <a:pt x="13" y="0"/>
                  </a:cubicBezTo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40F84AA0-BABE-4544-37A4-79CAB389EB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" y="1514"/>
              <a:ext cx="1281" cy="1466"/>
            </a:xfrm>
            <a:custGeom>
              <a:avLst/>
              <a:gdLst>
                <a:gd name="T0" fmla="*/ 25 w 538"/>
                <a:gd name="T1" fmla="*/ 565 h 616"/>
                <a:gd name="T2" fmla="*/ 0 w 538"/>
                <a:gd name="T3" fmla="*/ 590 h 616"/>
                <a:gd name="T4" fmla="*/ 2 w 538"/>
                <a:gd name="T5" fmla="*/ 601 h 616"/>
                <a:gd name="T6" fmla="*/ 17 w 538"/>
                <a:gd name="T7" fmla="*/ 615 h 616"/>
                <a:gd name="T8" fmla="*/ 25 w 538"/>
                <a:gd name="T9" fmla="*/ 616 h 616"/>
                <a:gd name="T10" fmla="*/ 51 w 538"/>
                <a:gd name="T11" fmla="*/ 590 h 616"/>
                <a:gd name="T12" fmla="*/ 25 w 538"/>
                <a:gd name="T13" fmla="*/ 565 h 616"/>
                <a:gd name="T14" fmla="*/ 512 w 538"/>
                <a:gd name="T15" fmla="*/ 565 h 616"/>
                <a:gd name="T16" fmla="*/ 486 w 538"/>
                <a:gd name="T17" fmla="*/ 590 h 616"/>
                <a:gd name="T18" fmla="*/ 512 w 538"/>
                <a:gd name="T19" fmla="*/ 616 h 616"/>
                <a:gd name="T20" fmla="*/ 520 w 538"/>
                <a:gd name="T21" fmla="*/ 615 h 616"/>
                <a:gd name="T22" fmla="*/ 535 w 538"/>
                <a:gd name="T23" fmla="*/ 601 h 616"/>
                <a:gd name="T24" fmla="*/ 538 w 538"/>
                <a:gd name="T25" fmla="*/ 590 h 616"/>
                <a:gd name="T26" fmla="*/ 512 w 538"/>
                <a:gd name="T27" fmla="*/ 565 h 616"/>
                <a:gd name="T28" fmla="*/ 25 w 538"/>
                <a:gd name="T29" fmla="*/ 0 h 616"/>
                <a:gd name="T30" fmla="*/ 15 w 538"/>
                <a:gd name="T31" fmla="*/ 2 h 616"/>
                <a:gd name="T32" fmla="*/ 3 w 538"/>
                <a:gd name="T33" fmla="*/ 13 h 616"/>
                <a:gd name="T34" fmla="*/ 0 w 538"/>
                <a:gd name="T35" fmla="*/ 25 h 616"/>
                <a:gd name="T36" fmla="*/ 25 w 538"/>
                <a:gd name="T37" fmla="*/ 51 h 616"/>
                <a:gd name="T38" fmla="*/ 43 w 538"/>
                <a:gd name="T39" fmla="*/ 44 h 616"/>
                <a:gd name="T40" fmla="*/ 43 w 538"/>
                <a:gd name="T41" fmla="*/ 44 h 616"/>
                <a:gd name="T42" fmla="*/ 43 w 538"/>
                <a:gd name="T43" fmla="*/ 44 h 616"/>
                <a:gd name="T44" fmla="*/ 51 w 538"/>
                <a:gd name="T45" fmla="*/ 25 h 616"/>
                <a:gd name="T46" fmla="*/ 25 w 538"/>
                <a:gd name="T47" fmla="*/ 0 h 616"/>
                <a:gd name="T48" fmla="*/ 512 w 538"/>
                <a:gd name="T49" fmla="*/ 0 h 616"/>
                <a:gd name="T50" fmla="*/ 486 w 538"/>
                <a:gd name="T51" fmla="*/ 25 h 616"/>
                <a:gd name="T52" fmla="*/ 494 w 538"/>
                <a:gd name="T53" fmla="*/ 44 h 616"/>
                <a:gd name="T54" fmla="*/ 495 w 538"/>
                <a:gd name="T55" fmla="*/ 44 h 616"/>
                <a:gd name="T56" fmla="*/ 495 w 538"/>
                <a:gd name="T57" fmla="*/ 44 h 616"/>
                <a:gd name="T58" fmla="*/ 512 w 538"/>
                <a:gd name="T59" fmla="*/ 51 h 616"/>
                <a:gd name="T60" fmla="*/ 538 w 538"/>
                <a:gd name="T61" fmla="*/ 25 h 616"/>
                <a:gd name="T62" fmla="*/ 534 w 538"/>
                <a:gd name="T63" fmla="*/ 13 h 616"/>
                <a:gd name="T64" fmla="*/ 523 w 538"/>
                <a:gd name="T65" fmla="*/ 2 h 616"/>
                <a:gd name="T66" fmla="*/ 512 w 538"/>
                <a:gd name="T6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8" h="616">
                  <a:moveTo>
                    <a:pt x="25" y="565"/>
                  </a:moveTo>
                  <a:cubicBezTo>
                    <a:pt x="11" y="565"/>
                    <a:pt x="0" y="576"/>
                    <a:pt x="0" y="590"/>
                  </a:cubicBezTo>
                  <a:cubicBezTo>
                    <a:pt x="0" y="594"/>
                    <a:pt x="0" y="598"/>
                    <a:pt x="2" y="601"/>
                  </a:cubicBezTo>
                  <a:cubicBezTo>
                    <a:pt x="6" y="606"/>
                    <a:pt x="11" y="611"/>
                    <a:pt x="17" y="615"/>
                  </a:cubicBezTo>
                  <a:cubicBezTo>
                    <a:pt x="20" y="616"/>
                    <a:pt x="22" y="616"/>
                    <a:pt x="25" y="616"/>
                  </a:cubicBezTo>
                  <a:cubicBezTo>
                    <a:pt x="39" y="616"/>
                    <a:pt x="51" y="605"/>
                    <a:pt x="51" y="590"/>
                  </a:cubicBezTo>
                  <a:cubicBezTo>
                    <a:pt x="51" y="576"/>
                    <a:pt x="39" y="565"/>
                    <a:pt x="25" y="565"/>
                  </a:cubicBezTo>
                  <a:moveTo>
                    <a:pt x="512" y="565"/>
                  </a:moveTo>
                  <a:cubicBezTo>
                    <a:pt x="498" y="565"/>
                    <a:pt x="486" y="576"/>
                    <a:pt x="486" y="590"/>
                  </a:cubicBezTo>
                  <a:cubicBezTo>
                    <a:pt x="486" y="605"/>
                    <a:pt x="498" y="616"/>
                    <a:pt x="512" y="616"/>
                  </a:cubicBezTo>
                  <a:cubicBezTo>
                    <a:pt x="515" y="616"/>
                    <a:pt x="518" y="616"/>
                    <a:pt x="520" y="615"/>
                  </a:cubicBezTo>
                  <a:cubicBezTo>
                    <a:pt x="526" y="611"/>
                    <a:pt x="531" y="607"/>
                    <a:pt x="535" y="601"/>
                  </a:cubicBezTo>
                  <a:cubicBezTo>
                    <a:pt x="537" y="598"/>
                    <a:pt x="538" y="594"/>
                    <a:pt x="538" y="590"/>
                  </a:cubicBezTo>
                  <a:cubicBezTo>
                    <a:pt x="538" y="576"/>
                    <a:pt x="526" y="565"/>
                    <a:pt x="512" y="565"/>
                  </a:cubicBezTo>
                  <a:moveTo>
                    <a:pt x="25" y="0"/>
                  </a:moveTo>
                  <a:cubicBezTo>
                    <a:pt x="21" y="0"/>
                    <a:pt x="18" y="1"/>
                    <a:pt x="15" y="2"/>
                  </a:cubicBezTo>
                  <a:cubicBezTo>
                    <a:pt x="10" y="5"/>
                    <a:pt x="6" y="9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2" y="51"/>
                    <a:pt x="38" y="48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8" y="39"/>
                    <a:pt x="51" y="33"/>
                    <a:pt x="51" y="25"/>
                  </a:cubicBezTo>
                  <a:cubicBezTo>
                    <a:pt x="51" y="11"/>
                    <a:pt x="39" y="0"/>
                    <a:pt x="25" y="0"/>
                  </a:cubicBezTo>
                  <a:moveTo>
                    <a:pt x="512" y="0"/>
                  </a:moveTo>
                  <a:cubicBezTo>
                    <a:pt x="498" y="0"/>
                    <a:pt x="486" y="11"/>
                    <a:pt x="486" y="25"/>
                  </a:cubicBezTo>
                  <a:cubicBezTo>
                    <a:pt x="486" y="33"/>
                    <a:pt x="489" y="39"/>
                    <a:pt x="494" y="44"/>
                  </a:cubicBezTo>
                  <a:cubicBezTo>
                    <a:pt x="495" y="44"/>
                    <a:pt x="495" y="44"/>
                    <a:pt x="495" y="44"/>
                  </a:cubicBezTo>
                  <a:cubicBezTo>
                    <a:pt x="495" y="44"/>
                    <a:pt x="495" y="44"/>
                    <a:pt x="495" y="44"/>
                  </a:cubicBezTo>
                  <a:cubicBezTo>
                    <a:pt x="499" y="48"/>
                    <a:pt x="505" y="51"/>
                    <a:pt x="512" y="51"/>
                  </a:cubicBezTo>
                  <a:cubicBezTo>
                    <a:pt x="526" y="51"/>
                    <a:pt x="538" y="40"/>
                    <a:pt x="538" y="25"/>
                  </a:cubicBezTo>
                  <a:cubicBezTo>
                    <a:pt x="538" y="21"/>
                    <a:pt x="536" y="16"/>
                    <a:pt x="534" y="13"/>
                  </a:cubicBezTo>
                  <a:cubicBezTo>
                    <a:pt x="531" y="9"/>
                    <a:pt x="527" y="5"/>
                    <a:pt x="523" y="2"/>
                  </a:cubicBezTo>
                  <a:cubicBezTo>
                    <a:pt x="520" y="1"/>
                    <a:pt x="516" y="0"/>
                    <a:pt x="512" y="0"/>
                  </a:cubicBezTo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Group 19">
            <a:extLst>
              <a:ext uri="{FF2B5EF4-FFF2-40B4-BE49-F238E27FC236}">
                <a16:creationId xmlns:a16="http://schemas.microsoft.com/office/drawing/2014/main" id="{DB3C5064-EB61-EA2E-52C4-941E24C2D1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19893" y="3996405"/>
            <a:ext cx="629290" cy="511221"/>
            <a:chOff x="2126" y="1644"/>
            <a:chExt cx="1508" cy="1032"/>
          </a:xfrm>
        </p:grpSpPr>
        <p:sp>
          <p:nvSpPr>
            <p:cNvPr id="42" name="AutoShape 18">
              <a:extLst>
                <a:ext uri="{FF2B5EF4-FFF2-40B4-BE49-F238E27FC236}">
                  <a16:creationId xmlns:a16="http://schemas.microsoft.com/office/drawing/2014/main" id="{3C6ECAA1-F7E3-8D8D-88C7-67766AC5214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26" y="1644"/>
              <a:ext cx="1508" cy="1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408A4401-3868-6866-31D0-63E6B96EB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8" y="1644"/>
              <a:ext cx="1508" cy="1034"/>
            </a:xfrm>
            <a:custGeom>
              <a:avLst/>
              <a:gdLst>
                <a:gd name="T0" fmla="*/ 794 w 1508"/>
                <a:gd name="T1" fmla="*/ 796 h 1034"/>
                <a:gd name="T2" fmla="*/ 953 w 1508"/>
                <a:gd name="T3" fmla="*/ 796 h 1034"/>
                <a:gd name="T4" fmla="*/ 953 w 1508"/>
                <a:gd name="T5" fmla="*/ 1034 h 1034"/>
                <a:gd name="T6" fmla="*/ 555 w 1508"/>
                <a:gd name="T7" fmla="*/ 1034 h 1034"/>
                <a:gd name="T8" fmla="*/ 555 w 1508"/>
                <a:gd name="T9" fmla="*/ 796 h 1034"/>
                <a:gd name="T10" fmla="*/ 715 w 1508"/>
                <a:gd name="T11" fmla="*/ 796 h 1034"/>
                <a:gd name="T12" fmla="*/ 715 w 1508"/>
                <a:gd name="T13" fmla="*/ 557 h 1034"/>
                <a:gd name="T14" fmla="*/ 239 w 1508"/>
                <a:gd name="T15" fmla="*/ 557 h 1034"/>
                <a:gd name="T16" fmla="*/ 239 w 1508"/>
                <a:gd name="T17" fmla="*/ 796 h 1034"/>
                <a:gd name="T18" fmla="*/ 398 w 1508"/>
                <a:gd name="T19" fmla="*/ 796 h 1034"/>
                <a:gd name="T20" fmla="*/ 398 w 1508"/>
                <a:gd name="T21" fmla="*/ 1034 h 1034"/>
                <a:gd name="T22" fmla="*/ 0 w 1508"/>
                <a:gd name="T23" fmla="*/ 1034 h 1034"/>
                <a:gd name="T24" fmla="*/ 0 w 1508"/>
                <a:gd name="T25" fmla="*/ 796 h 1034"/>
                <a:gd name="T26" fmla="*/ 160 w 1508"/>
                <a:gd name="T27" fmla="*/ 796 h 1034"/>
                <a:gd name="T28" fmla="*/ 160 w 1508"/>
                <a:gd name="T29" fmla="*/ 478 h 1034"/>
                <a:gd name="T30" fmla="*/ 715 w 1508"/>
                <a:gd name="T31" fmla="*/ 478 h 1034"/>
                <a:gd name="T32" fmla="*/ 715 w 1508"/>
                <a:gd name="T33" fmla="*/ 239 h 1034"/>
                <a:gd name="T34" fmla="*/ 555 w 1508"/>
                <a:gd name="T35" fmla="*/ 239 h 1034"/>
                <a:gd name="T36" fmla="*/ 555 w 1508"/>
                <a:gd name="T37" fmla="*/ 0 h 1034"/>
                <a:gd name="T38" fmla="*/ 953 w 1508"/>
                <a:gd name="T39" fmla="*/ 0 h 1034"/>
                <a:gd name="T40" fmla="*/ 953 w 1508"/>
                <a:gd name="T41" fmla="*/ 239 h 1034"/>
                <a:gd name="T42" fmla="*/ 794 w 1508"/>
                <a:gd name="T43" fmla="*/ 239 h 1034"/>
                <a:gd name="T44" fmla="*/ 794 w 1508"/>
                <a:gd name="T45" fmla="*/ 478 h 1034"/>
                <a:gd name="T46" fmla="*/ 1351 w 1508"/>
                <a:gd name="T47" fmla="*/ 478 h 1034"/>
                <a:gd name="T48" fmla="*/ 1351 w 1508"/>
                <a:gd name="T49" fmla="*/ 796 h 1034"/>
                <a:gd name="T50" fmla="*/ 1508 w 1508"/>
                <a:gd name="T51" fmla="*/ 796 h 1034"/>
                <a:gd name="T52" fmla="*/ 1508 w 1508"/>
                <a:gd name="T53" fmla="*/ 1034 h 1034"/>
                <a:gd name="T54" fmla="*/ 1113 w 1508"/>
                <a:gd name="T55" fmla="*/ 1034 h 1034"/>
                <a:gd name="T56" fmla="*/ 1113 w 1508"/>
                <a:gd name="T57" fmla="*/ 796 h 1034"/>
                <a:gd name="T58" fmla="*/ 1270 w 1508"/>
                <a:gd name="T59" fmla="*/ 796 h 1034"/>
                <a:gd name="T60" fmla="*/ 1270 w 1508"/>
                <a:gd name="T61" fmla="*/ 557 h 1034"/>
                <a:gd name="T62" fmla="*/ 794 w 1508"/>
                <a:gd name="T63" fmla="*/ 557 h 1034"/>
                <a:gd name="T64" fmla="*/ 794 w 1508"/>
                <a:gd name="T65" fmla="*/ 796 h 1034"/>
                <a:gd name="T66" fmla="*/ 875 w 1508"/>
                <a:gd name="T67" fmla="*/ 79 h 1034"/>
                <a:gd name="T68" fmla="*/ 636 w 1508"/>
                <a:gd name="T69" fmla="*/ 79 h 1034"/>
                <a:gd name="T70" fmla="*/ 636 w 1508"/>
                <a:gd name="T71" fmla="*/ 160 h 1034"/>
                <a:gd name="T72" fmla="*/ 875 w 1508"/>
                <a:gd name="T73" fmla="*/ 160 h 1034"/>
                <a:gd name="T74" fmla="*/ 875 w 1508"/>
                <a:gd name="T75" fmla="*/ 79 h 1034"/>
                <a:gd name="T76" fmla="*/ 317 w 1508"/>
                <a:gd name="T77" fmla="*/ 877 h 1034"/>
                <a:gd name="T78" fmla="*/ 79 w 1508"/>
                <a:gd name="T79" fmla="*/ 877 h 1034"/>
                <a:gd name="T80" fmla="*/ 79 w 1508"/>
                <a:gd name="T81" fmla="*/ 956 h 1034"/>
                <a:gd name="T82" fmla="*/ 317 w 1508"/>
                <a:gd name="T83" fmla="*/ 956 h 1034"/>
                <a:gd name="T84" fmla="*/ 317 w 1508"/>
                <a:gd name="T85" fmla="*/ 877 h 1034"/>
                <a:gd name="T86" fmla="*/ 1430 w 1508"/>
                <a:gd name="T87" fmla="*/ 877 h 1034"/>
                <a:gd name="T88" fmla="*/ 1192 w 1508"/>
                <a:gd name="T89" fmla="*/ 877 h 1034"/>
                <a:gd name="T90" fmla="*/ 1192 w 1508"/>
                <a:gd name="T91" fmla="*/ 956 h 1034"/>
                <a:gd name="T92" fmla="*/ 1430 w 1508"/>
                <a:gd name="T93" fmla="*/ 956 h 1034"/>
                <a:gd name="T94" fmla="*/ 1430 w 1508"/>
                <a:gd name="T95" fmla="*/ 877 h 1034"/>
                <a:gd name="T96" fmla="*/ 875 w 1508"/>
                <a:gd name="T97" fmla="*/ 877 h 1034"/>
                <a:gd name="T98" fmla="*/ 636 w 1508"/>
                <a:gd name="T99" fmla="*/ 877 h 1034"/>
                <a:gd name="T100" fmla="*/ 636 w 1508"/>
                <a:gd name="T101" fmla="*/ 956 h 1034"/>
                <a:gd name="T102" fmla="*/ 875 w 1508"/>
                <a:gd name="T103" fmla="*/ 956 h 1034"/>
                <a:gd name="T104" fmla="*/ 875 w 1508"/>
                <a:gd name="T105" fmla="*/ 877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8" h="1034">
                  <a:moveTo>
                    <a:pt x="794" y="796"/>
                  </a:moveTo>
                  <a:lnTo>
                    <a:pt x="953" y="796"/>
                  </a:lnTo>
                  <a:lnTo>
                    <a:pt x="953" y="1034"/>
                  </a:lnTo>
                  <a:lnTo>
                    <a:pt x="555" y="1034"/>
                  </a:lnTo>
                  <a:lnTo>
                    <a:pt x="555" y="796"/>
                  </a:lnTo>
                  <a:lnTo>
                    <a:pt x="715" y="796"/>
                  </a:lnTo>
                  <a:lnTo>
                    <a:pt x="715" y="557"/>
                  </a:lnTo>
                  <a:lnTo>
                    <a:pt x="239" y="557"/>
                  </a:lnTo>
                  <a:lnTo>
                    <a:pt x="239" y="796"/>
                  </a:lnTo>
                  <a:lnTo>
                    <a:pt x="398" y="796"/>
                  </a:lnTo>
                  <a:lnTo>
                    <a:pt x="398" y="1034"/>
                  </a:lnTo>
                  <a:lnTo>
                    <a:pt x="0" y="1034"/>
                  </a:lnTo>
                  <a:lnTo>
                    <a:pt x="0" y="796"/>
                  </a:lnTo>
                  <a:lnTo>
                    <a:pt x="160" y="796"/>
                  </a:lnTo>
                  <a:lnTo>
                    <a:pt x="160" y="478"/>
                  </a:lnTo>
                  <a:lnTo>
                    <a:pt x="715" y="478"/>
                  </a:lnTo>
                  <a:lnTo>
                    <a:pt x="715" y="239"/>
                  </a:lnTo>
                  <a:lnTo>
                    <a:pt x="555" y="239"/>
                  </a:lnTo>
                  <a:lnTo>
                    <a:pt x="555" y="0"/>
                  </a:lnTo>
                  <a:lnTo>
                    <a:pt x="953" y="0"/>
                  </a:lnTo>
                  <a:lnTo>
                    <a:pt x="953" y="239"/>
                  </a:lnTo>
                  <a:lnTo>
                    <a:pt x="794" y="239"/>
                  </a:lnTo>
                  <a:lnTo>
                    <a:pt x="794" y="478"/>
                  </a:lnTo>
                  <a:lnTo>
                    <a:pt x="1351" y="478"/>
                  </a:lnTo>
                  <a:lnTo>
                    <a:pt x="1351" y="796"/>
                  </a:lnTo>
                  <a:lnTo>
                    <a:pt x="1508" y="796"/>
                  </a:lnTo>
                  <a:lnTo>
                    <a:pt x="1508" y="1034"/>
                  </a:lnTo>
                  <a:lnTo>
                    <a:pt x="1113" y="1034"/>
                  </a:lnTo>
                  <a:lnTo>
                    <a:pt x="1113" y="796"/>
                  </a:lnTo>
                  <a:lnTo>
                    <a:pt x="1270" y="796"/>
                  </a:lnTo>
                  <a:lnTo>
                    <a:pt x="1270" y="557"/>
                  </a:lnTo>
                  <a:lnTo>
                    <a:pt x="794" y="557"/>
                  </a:lnTo>
                  <a:lnTo>
                    <a:pt x="794" y="796"/>
                  </a:lnTo>
                  <a:close/>
                  <a:moveTo>
                    <a:pt x="875" y="79"/>
                  </a:moveTo>
                  <a:lnTo>
                    <a:pt x="636" y="79"/>
                  </a:lnTo>
                  <a:lnTo>
                    <a:pt x="636" y="160"/>
                  </a:lnTo>
                  <a:lnTo>
                    <a:pt x="875" y="160"/>
                  </a:lnTo>
                  <a:lnTo>
                    <a:pt x="875" y="79"/>
                  </a:lnTo>
                  <a:close/>
                  <a:moveTo>
                    <a:pt x="317" y="877"/>
                  </a:moveTo>
                  <a:lnTo>
                    <a:pt x="79" y="877"/>
                  </a:lnTo>
                  <a:lnTo>
                    <a:pt x="79" y="956"/>
                  </a:lnTo>
                  <a:lnTo>
                    <a:pt x="317" y="956"/>
                  </a:lnTo>
                  <a:lnTo>
                    <a:pt x="317" y="877"/>
                  </a:lnTo>
                  <a:close/>
                  <a:moveTo>
                    <a:pt x="1430" y="877"/>
                  </a:moveTo>
                  <a:lnTo>
                    <a:pt x="1192" y="877"/>
                  </a:lnTo>
                  <a:lnTo>
                    <a:pt x="1192" y="956"/>
                  </a:lnTo>
                  <a:lnTo>
                    <a:pt x="1430" y="956"/>
                  </a:lnTo>
                  <a:lnTo>
                    <a:pt x="1430" y="877"/>
                  </a:lnTo>
                  <a:close/>
                  <a:moveTo>
                    <a:pt x="875" y="877"/>
                  </a:moveTo>
                  <a:lnTo>
                    <a:pt x="636" y="877"/>
                  </a:lnTo>
                  <a:lnTo>
                    <a:pt x="636" y="956"/>
                  </a:lnTo>
                  <a:lnTo>
                    <a:pt x="875" y="956"/>
                  </a:lnTo>
                  <a:lnTo>
                    <a:pt x="875" y="877"/>
                  </a:ln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530B1D79-5607-2E92-0D84-9BE2D03360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00454" y="4929114"/>
            <a:ext cx="504000" cy="504000"/>
            <a:chOff x="2165" y="1445"/>
            <a:chExt cx="1430" cy="1430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2FD90F45-CF92-0DE3-F789-B9CCD7C5CCC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65" y="1445"/>
              <a:ext cx="1430" cy="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F0D3F3-CDAA-EC05-282F-974D6202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3" y="1445"/>
              <a:ext cx="1430" cy="1430"/>
            </a:xfrm>
            <a:custGeom>
              <a:avLst/>
              <a:gdLst>
                <a:gd name="T0" fmla="*/ 1430 w 1430"/>
                <a:gd name="T1" fmla="*/ 0 h 1430"/>
                <a:gd name="T2" fmla="*/ 1430 w 1430"/>
                <a:gd name="T3" fmla="*/ 1430 h 1430"/>
                <a:gd name="T4" fmla="*/ 0 w 1430"/>
                <a:gd name="T5" fmla="*/ 1430 h 1430"/>
                <a:gd name="T6" fmla="*/ 0 w 1430"/>
                <a:gd name="T7" fmla="*/ 0 h 1430"/>
                <a:gd name="T8" fmla="*/ 1430 w 1430"/>
                <a:gd name="T9" fmla="*/ 0 h 1430"/>
                <a:gd name="T10" fmla="*/ 1310 w 1430"/>
                <a:gd name="T11" fmla="*/ 119 h 1430"/>
                <a:gd name="T12" fmla="*/ 119 w 1430"/>
                <a:gd name="T13" fmla="*/ 119 h 1430"/>
                <a:gd name="T14" fmla="*/ 119 w 1430"/>
                <a:gd name="T15" fmla="*/ 1311 h 1430"/>
                <a:gd name="T16" fmla="*/ 1310 w 1430"/>
                <a:gd name="T17" fmla="*/ 1311 h 1430"/>
                <a:gd name="T18" fmla="*/ 1310 w 1430"/>
                <a:gd name="T19" fmla="*/ 119 h 1430"/>
                <a:gd name="T20" fmla="*/ 872 w 1430"/>
                <a:gd name="T21" fmla="*/ 293 h 1430"/>
                <a:gd name="T22" fmla="*/ 991 w 1430"/>
                <a:gd name="T23" fmla="*/ 310 h 1430"/>
                <a:gd name="T24" fmla="*/ 967 w 1430"/>
                <a:gd name="T25" fmla="*/ 474 h 1430"/>
                <a:gd name="T26" fmla="*/ 1074 w 1430"/>
                <a:gd name="T27" fmla="*/ 474 h 1430"/>
                <a:gd name="T28" fmla="*/ 1074 w 1430"/>
                <a:gd name="T29" fmla="*/ 593 h 1430"/>
                <a:gd name="T30" fmla="*/ 948 w 1430"/>
                <a:gd name="T31" fmla="*/ 593 h 1430"/>
                <a:gd name="T32" fmla="*/ 920 w 1430"/>
                <a:gd name="T33" fmla="*/ 791 h 1430"/>
                <a:gd name="T34" fmla="*/ 1074 w 1430"/>
                <a:gd name="T35" fmla="*/ 791 h 1430"/>
                <a:gd name="T36" fmla="*/ 1074 w 1430"/>
                <a:gd name="T37" fmla="*/ 910 h 1430"/>
                <a:gd name="T38" fmla="*/ 903 w 1430"/>
                <a:gd name="T39" fmla="*/ 910 h 1430"/>
                <a:gd name="T40" fmla="*/ 874 w 1430"/>
                <a:gd name="T41" fmla="*/ 1103 h 1430"/>
                <a:gd name="T42" fmla="*/ 757 w 1430"/>
                <a:gd name="T43" fmla="*/ 1087 h 1430"/>
                <a:gd name="T44" fmla="*/ 784 w 1430"/>
                <a:gd name="T45" fmla="*/ 910 h 1430"/>
                <a:gd name="T46" fmla="*/ 586 w 1430"/>
                <a:gd name="T47" fmla="*/ 910 h 1430"/>
                <a:gd name="T48" fmla="*/ 557 w 1430"/>
                <a:gd name="T49" fmla="*/ 1103 h 1430"/>
                <a:gd name="T50" fmla="*/ 438 w 1430"/>
                <a:gd name="T51" fmla="*/ 1087 h 1430"/>
                <a:gd name="T52" fmla="*/ 464 w 1430"/>
                <a:gd name="T53" fmla="*/ 910 h 1430"/>
                <a:gd name="T54" fmla="*/ 359 w 1430"/>
                <a:gd name="T55" fmla="*/ 910 h 1430"/>
                <a:gd name="T56" fmla="*/ 359 w 1430"/>
                <a:gd name="T57" fmla="*/ 791 h 1430"/>
                <a:gd name="T58" fmla="*/ 481 w 1430"/>
                <a:gd name="T59" fmla="*/ 791 h 1430"/>
                <a:gd name="T60" fmla="*/ 512 w 1430"/>
                <a:gd name="T61" fmla="*/ 593 h 1430"/>
                <a:gd name="T62" fmla="*/ 359 w 1430"/>
                <a:gd name="T63" fmla="*/ 593 h 1430"/>
                <a:gd name="T64" fmla="*/ 359 w 1430"/>
                <a:gd name="T65" fmla="*/ 474 h 1430"/>
                <a:gd name="T66" fmla="*/ 529 w 1430"/>
                <a:gd name="T67" fmla="*/ 474 h 1430"/>
                <a:gd name="T68" fmla="*/ 555 w 1430"/>
                <a:gd name="T69" fmla="*/ 293 h 1430"/>
                <a:gd name="T70" fmla="*/ 674 w 1430"/>
                <a:gd name="T71" fmla="*/ 310 h 1430"/>
                <a:gd name="T72" fmla="*/ 648 w 1430"/>
                <a:gd name="T73" fmla="*/ 474 h 1430"/>
                <a:gd name="T74" fmla="*/ 846 w 1430"/>
                <a:gd name="T75" fmla="*/ 474 h 1430"/>
                <a:gd name="T76" fmla="*/ 872 w 1430"/>
                <a:gd name="T77" fmla="*/ 293 h 1430"/>
                <a:gd name="T78" fmla="*/ 872 w 1430"/>
                <a:gd name="T79" fmla="*/ 293 h 1430"/>
                <a:gd name="T80" fmla="*/ 800 w 1430"/>
                <a:gd name="T81" fmla="*/ 791 h 1430"/>
                <a:gd name="T82" fmla="*/ 829 w 1430"/>
                <a:gd name="T83" fmla="*/ 593 h 1430"/>
                <a:gd name="T84" fmla="*/ 631 w 1430"/>
                <a:gd name="T85" fmla="*/ 593 h 1430"/>
                <a:gd name="T86" fmla="*/ 603 w 1430"/>
                <a:gd name="T87" fmla="*/ 791 h 1430"/>
                <a:gd name="T88" fmla="*/ 800 w 1430"/>
                <a:gd name="T89" fmla="*/ 791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430">
                  <a:moveTo>
                    <a:pt x="1430" y="0"/>
                  </a:moveTo>
                  <a:lnTo>
                    <a:pt x="1430" y="1430"/>
                  </a:lnTo>
                  <a:lnTo>
                    <a:pt x="0" y="1430"/>
                  </a:lnTo>
                  <a:lnTo>
                    <a:pt x="0" y="0"/>
                  </a:lnTo>
                  <a:lnTo>
                    <a:pt x="1430" y="0"/>
                  </a:lnTo>
                  <a:close/>
                  <a:moveTo>
                    <a:pt x="1310" y="119"/>
                  </a:moveTo>
                  <a:lnTo>
                    <a:pt x="119" y="119"/>
                  </a:lnTo>
                  <a:lnTo>
                    <a:pt x="119" y="1311"/>
                  </a:lnTo>
                  <a:lnTo>
                    <a:pt x="1310" y="1311"/>
                  </a:lnTo>
                  <a:lnTo>
                    <a:pt x="1310" y="119"/>
                  </a:lnTo>
                  <a:close/>
                  <a:moveTo>
                    <a:pt x="872" y="293"/>
                  </a:moveTo>
                  <a:lnTo>
                    <a:pt x="991" y="310"/>
                  </a:lnTo>
                  <a:lnTo>
                    <a:pt x="967" y="474"/>
                  </a:lnTo>
                  <a:lnTo>
                    <a:pt x="1074" y="474"/>
                  </a:lnTo>
                  <a:lnTo>
                    <a:pt x="1074" y="593"/>
                  </a:lnTo>
                  <a:lnTo>
                    <a:pt x="948" y="593"/>
                  </a:lnTo>
                  <a:lnTo>
                    <a:pt x="920" y="791"/>
                  </a:lnTo>
                  <a:lnTo>
                    <a:pt x="1074" y="791"/>
                  </a:lnTo>
                  <a:lnTo>
                    <a:pt x="1074" y="910"/>
                  </a:lnTo>
                  <a:lnTo>
                    <a:pt x="903" y="910"/>
                  </a:lnTo>
                  <a:lnTo>
                    <a:pt x="874" y="1103"/>
                  </a:lnTo>
                  <a:lnTo>
                    <a:pt x="757" y="1087"/>
                  </a:lnTo>
                  <a:lnTo>
                    <a:pt x="784" y="910"/>
                  </a:lnTo>
                  <a:lnTo>
                    <a:pt x="586" y="910"/>
                  </a:lnTo>
                  <a:lnTo>
                    <a:pt x="557" y="1103"/>
                  </a:lnTo>
                  <a:lnTo>
                    <a:pt x="438" y="1087"/>
                  </a:lnTo>
                  <a:lnTo>
                    <a:pt x="464" y="910"/>
                  </a:lnTo>
                  <a:lnTo>
                    <a:pt x="359" y="910"/>
                  </a:lnTo>
                  <a:lnTo>
                    <a:pt x="359" y="791"/>
                  </a:lnTo>
                  <a:lnTo>
                    <a:pt x="481" y="791"/>
                  </a:lnTo>
                  <a:lnTo>
                    <a:pt x="512" y="593"/>
                  </a:lnTo>
                  <a:lnTo>
                    <a:pt x="359" y="593"/>
                  </a:lnTo>
                  <a:lnTo>
                    <a:pt x="359" y="474"/>
                  </a:lnTo>
                  <a:lnTo>
                    <a:pt x="529" y="474"/>
                  </a:lnTo>
                  <a:lnTo>
                    <a:pt x="555" y="293"/>
                  </a:lnTo>
                  <a:lnTo>
                    <a:pt x="674" y="310"/>
                  </a:lnTo>
                  <a:lnTo>
                    <a:pt x="648" y="474"/>
                  </a:lnTo>
                  <a:lnTo>
                    <a:pt x="846" y="474"/>
                  </a:lnTo>
                  <a:lnTo>
                    <a:pt x="872" y="293"/>
                  </a:lnTo>
                  <a:lnTo>
                    <a:pt x="872" y="293"/>
                  </a:lnTo>
                  <a:close/>
                  <a:moveTo>
                    <a:pt x="800" y="791"/>
                  </a:moveTo>
                  <a:lnTo>
                    <a:pt x="829" y="593"/>
                  </a:lnTo>
                  <a:lnTo>
                    <a:pt x="631" y="593"/>
                  </a:lnTo>
                  <a:lnTo>
                    <a:pt x="603" y="791"/>
                  </a:lnTo>
                  <a:lnTo>
                    <a:pt x="800" y="791"/>
                  </a:ln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6A55211E-F37A-69F3-A2C6-7085D286D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719" y="1229403"/>
            <a:ext cx="5097478" cy="50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92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28B4F88-9C4F-5B57-5816-3325CAAEC292}"/>
              </a:ext>
            </a:extLst>
          </p:cNvPr>
          <p:cNvSpPr txBox="1"/>
          <p:nvPr/>
        </p:nvSpPr>
        <p:spPr>
          <a:xfrm>
            <a:off x="1060578" y="158067"/>
            <a:ext cx="2079415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折半查找演示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F48A85D3-E837-EDD1-E454-9B695650C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9968" y="1866580"/>
            <a:ext cx="6692505" cy="403248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int 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BinSearch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RecType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R[],int 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n,KeyType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k)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{  int low=0,high=n-1,mid;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while (low&lt;=high)		              //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当前区间存在元素时循环</a:t>
            </a:r>
          </a:p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{	mid=(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low+high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)/2;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	if (R[mid].key==k)	                        //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查找成功返回其逻辑序号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mid+1</a:t>
            </a:r>
            <a:endParaRPr lang="en-US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	    return mid+1;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	if (k&lt;R[mid].key)	                        //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继续在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R[low..mid-1]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中查找</a:t>
            </a:r>
          </a:p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	    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high=mid-1;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	else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	    low=mid+1;		                        //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继续在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R[</a:t>
            </a:r>
            <a:r>
              <a:rPr lang="en-US" altLang="zh-CN" sz="16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mid+1..high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]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中查找</a:t>
            </a:r>
          </a:p>
          <a:p>
            <a:pPr>
              <a:lnSpc>
                <a:spcPts val="2300"/>
              </a:lnSpc>
            </a:pP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}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return 0;</a:t>
            </a:r>
          </a:p>
          <a:p>
            <a:pPr>
              <a:lnSpc>
                <a:spcPts val="2300"/>
              </a:lnSpc>
            </a:pP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}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16C378-2DB1-EC34-027A-3E1EC8B7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14" t="10442" r="12888" b="11076"/>
          <a:stretch/>
        </p:blipFill>
        <p:spPr>
          <a:xfrm>
            <a:off x="397565" y="1574358"/>
            <a:ext cx="4411774" cy="4579952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F3C4A96-53E2-B591-1662-6F8EFFFBD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490" y="3252652"/>
            <a:ext cx="2925133" cy="1689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其算法如下（在有序表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R[</a:t>
            </a:r>
            <a:r>
              <a:rPr kumimoji="1"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0..</a:t>
            </a:r>
            <a:r>
              <a:rPr kumimoji="1" lang="en-US" altLang="zh-CN" b="1" i="1" dirty="0" err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-1]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中进行折半查找，成功时返回元素的逻辑序号，失败时返回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）：</a:t>
            </a:r>
          </a:p>
        </p:txBody>
      </p:sp>
    </p:spTree>
    <p:extLst>
      <p:ext uri="{BB962C8B-B14F-4D97-AF65-F5344CB8AC3E}">
        <p14:creationId xmlns:p14="http://schemas.microsoft.com/office/powerpoint/2010/main" val="3084108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CE792D-DAD4-8F78-55D9-F11F0454DA6A}"/>
              </a:ext>
            </a:extLst>
          </p:cNvPr>
          <p:cNvSpPr txBox="1"/>
          <p:nvPr/>
        </p:nvSpPr>
        <p:spPr>
          <a:xfrm>
            <a:off x="1066051" y="158067"/>
            <a:ext cx="2079415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二分查找过程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387C7BFC-3C1D-56FC-FAA8-4BD5992E8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5555" y="1399001"/>
            <a:ext cx="5000660" cy="4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defTabSz="914400" fontAlgn="base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二分查找过程可用二叉树来描述：　　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AE2C1496-09CA-DCF9-4B00-BCA3793E1746}"/>
              </a:ext>
            </a:extLst>
          </p:cNvPr>
          <p:cNvSpPr txBox="1"/>
          <p:nvPr/>
        </p:nvSpPr>
        <p:spPr>
          <a:xfrm>
            <a:off x="2236657" y="5576218"/>
            <a:ext cx="401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52525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这样的二叉树称为</a:t>
            </a:r>
            <a:r>
              <a:rPr kumimoji="1"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判定树</a:t>
            </a:r>
            <a:r>
              <a:rPr kumimoji="1" lang="zh-CN" altLang="en-US" b="1" dirty="0">
                <a:solidFill>
                  <a:srgbClr val="52525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或</a:t>
            </a:r>
            <a:r>
              <a:rPr kumimoji="1"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比较树</a:t>
            </a:r>
            <a:r>
              <a:rPr kumimoji="1" lang="zh-CN" altLang="en-US" b="1" dirty="0">
                <a:solidFill>
                  <a:srgbClr val="52525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。</a:t>
            </a:r>
            <a:endParaRPr lang="zh-CN" altLang="en-US" b="1" dirty="0">
              <a:solidFill>
                <a:srgbClr val="52525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ACE80C57-D5B0-49CF-1838-D4B588D8271B}"/>
              </a:ext>
            </a:extLst>
          </p:cNvPr>
          <p:cNvSpPr txBox="1"/>
          <p:nvPr/>
        </p:nvSpPr>
        <p:spPr>
          <a:xfrm>
            <a:off x="1442647" y="1948065"/>
            <a:ext cx="6140850" cy="98415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wrap="square" lIns="144000" tIns="108000" bIns="108000" rtlCol="0">
            <a:spAutoFit/>
          </a:bodyPr>
          <a:lstStyle/>
          <a:p>
            <a:pPr marL="216000" indent="-216000" algn="just" defTabSz="914400"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b="1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把当前查找区间的中间位置上的元素作为</a:t>
            </a:r>
            <a:r>
              <a:rPr kumimoji="1" lang="zh-CN" altLang="en-US" b="1" kern="0" dirty="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根</a:t>
            </a:r>
            <a:r>
              <a:rPr kumimoji="1" lang="zh-CN" altLang="en-US" b="1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；</a:t>
            </a:r>
          </a:p>
          <a:p>
            <a:pPr marL="216000" indent="-216000" algn="just" defTabSz="914400"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b="1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左子表和右子表中的元素分别作为根的</a:t>
            </a:r>
            <a:r>
              <a:rPr kumimoji="1" lang="zh-CN" altLang="en-US" b="1" kern="0" dirty="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左子树</a:t>
            </a:r>
            <a:r>
              <a:rPr kumimoji="1" lang="zh-CN" altLang="en-US" b="1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和</a:t>
            </a:r>
            <a:r>
              <a:rPr kumimoji="1" lang="zh-CN" altLang="en-US" b="1" kern="0" dirty="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右子树</a:t>
            </a:r>
            <a:r>
              <a:rPr kumimoji="1" lang="zh-CN" altLang="en-US" b="1" kern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。</a:t>
            </a:r>
            <a:endParaRPr lang="zh-CN" altLang="en-US" b="1" kern="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B67EE6-DEA4-5C45-9481-323D6EAABDA0}"/>
              </a:ext>
            </a:extLst>
          </p:cNvPr>
          <p:cNvGrpSpPr/>
          <p:nvPr/>
        </p:nvGrpSpPr>
        <p:grpSpPr>
          <a:xfrm>
            <a:off x="2575144" y="3302255"/>
            <a:ext cx="3214710" cy="2225635"/>
            <a:chOff x="2902607" y="3453329"/>
            <a:chExt cx="3214710" cy="2225635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B4CFA06-6751-7A73-9592-E978175AE821}"/>
                </a:ext>
              </a:extLst>
            </p:cNvPr>
            <p:cNvSpPr/>
            <p:nvPr/>
          </p:nvSpPr>
          <p:spPr>
            <a:xfrm>
              <a:off x="4181599" y="3453329"/>
              <a:ext cx="500066" cy="500066"/>
            </a:xfrm>
            <a:prstGeom prst="ellipse">
              <a:avLst/>
            </a:prstGeom>
            <a:solidFill>
              <a:srgbClr val="FCA71C"/>
            </a:solidFill>
            <a:ln w="9525" cap="flat" cmpd="sng" algn="ctr">
              <a:solidFill>
                <a:srgbClr val="F29803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 kern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2F7203E3-E2F7-C05B-A61D-12D300CB58C7}"/>
                </a:ext>
              </a:extLst>
            </p:cNvPr>
            <p:cNvSpPr txBox="1"/>
            <p:nvPr/>
          </p:nvSpPr>
          <p:spPr>
            <a:xfrm>
              <a:off x="4759995" y="3482080"/>
              <a:ext cx="1000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R[mid]</a:t>
              </a:r>
              <a:endParaRPr lang="zh-CN" altLang="en-US" sz="16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grpSp>
          <p:nvGrpSpPr>
            <p:cNvPr id="23" name="组合 16">
              <a:extLst>
                <a:ext uri="{FF2B5EF4-FFF2-40B4-BE49-F238E27FC236}">
                  <a16:creationId xmlns:a16="http://schemas.microsoft.com/office/drawing/2014/main" id="{840F3764-D6DF-540C-38A9-5930C45A4053}"/>
                </a:ext>
              </a:extLst>
            </p:cNvPr>
            <p:cNvGrpSpPr/>
            <p:nvPr/>
          </p:nvGrpSpPr>
          <p:grpSpPr>
            <a:xfrm>
              <a:off x="2902607" y="3880162"/>
              <a:ext cx="3214710" cy="1798802"/>
              <a:chOff x="928662" y="2833852"/>
              <a:chExt cx="3214710" cy="1798802"/>
            </a:xfrm>
          </p:grpSpPr>
          <p:sp>
            <p:nvSpPr>
              <p:cNvPr id="24" name="等腰三角形 23">
                <a:extLst>
                  <a:ext uri="{FF2B5EF4-FFF2-40B4-BE49-F238E27FC236}">
                    <a16:creationId xmlns:a16="http://schemas.microsoft.com/office/drawing/2014/main" id="{0CD0999A-86FB-455E-A5E8-F4E1CC2DBE79}"/>
                  </a:ext>
                </a:extLst>
              </p:cNvPr>
              <p:cNvSpPr/>
              <p:nvPr/>
            </p:nvSpPr>
            <p:spPr>
              <a:xfrm>
                <a:off x="1000100" y="3293968"/>
                <a:ext cx="1143008" cy="857256"/>
              </a:xfrm>
              <a:prstGeom prst="triangle">
                <a:avLst/>
              </a:prstGeom>
              <a:solidFill>
                <a:srgbClr val="F29803">
                  <a:alpha val="30196"/>
                </a:srgbClr>
              </a:solidFill>
              <a:ln w="9525" cap="flat" cmpd="sng" algn="ctr">
                <a:solidFill>
                  <a:srgbClr val="F29803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 b="1" kern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1E28BC2A-D769-AD9A-87EF-F1A8C98831B8}"/>
                  </a:ext>
                </a:extLst>
              </p:cNvPr>
              <p:cNvSpPr txBox="1"/>
              <p:nvPr/>
            </p:nvSpPr>
            <p:spPr>
              <a:xfrm>
                <a:off x="928662" y="4294100"/>
                <a:ext cx="1428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600" b="1" kern="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左子表查找</a:t>
                </a:r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1D2B7A40-0642-C3A4-E7D5-587004F30D73}"/>
                  </a:ext>
                </a:extLst>
              </p:cNvPr>
              <p:cNvSpPr/>
              <p:nvPr/>
            </p:nvSpPr>
            <p:spPr>
              <a:xfrm>
                <a:off x="2786050" y="3293968"/>
                <a:ext cx="1143008" cy="857256"/>
              </a:xfrm>
              <a:prstGeom prst="triangle">
                <a:avLst/>
              </a:prstGeom>
              <a:solidFill>
                <a:srgbClr val="F29803">
                  <a:alpha val="30196"/>
                </a:srgbClr>
              </a:solidFill>
              <a:ln w="9525" cap="flat" cmpd="sng" algn="ctr">
                <a:solidFill>
                  <a:srgbClr val="F29803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 b="1" kern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TextBox 10">
                <a:extLst>
                  <a:ext uri="{FF2B5EF4-FFF2-40B4-BE49-F238E27FC236}">
                    <a16:creationId xmlns:a16="http://schemas.microsoft.com/office/drawing/2014/main" id="{50EEBC03-7A21-92B3-6E2B-3F6DA40F44EA}"/>
                  </a:ext>
                </a:extLst>
              </p:cNvPr>
              <p:cNvSpPr txBox="1"/>
              <p:nvPr/>
            </p:nvSpPr>
            <p:spPr>
              <a:xfrm>
                <a:off x="2714612" y="4294100"/>
                <a:ext cx="1428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600" b="1" kern="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右子表查找</a:t>
                </a:r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F1F0302-76C8-3A60-2300-B18A0801CFBC}"/>
                  </a:ext>
                </a:extLst>
              </p:cNvPr>
              <p:cNvCxnSpPr>
                <a:cxnSpLocks/>
                <a:stCxn id="21" idx="3"/>
                <a:endCxn id="24" idx="0"/>
              </p:cNvCxnSpPr>
              <p:nvPr/>
            </p:nvCxnSpPr>
            <p:spPr>
              <a:xfrm flipH="1">
                <a:off x="1571604" y="2833852"/>
                <a:ext cx="709283" cy="460116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26D9497-5CC7-3824-D6A0-93E98CE94D11}"/>
                  </a:ext>
                </a:extLst>
              </p:cNvPr>
              <p:cNvCxnSpPr>
                <a:stCxn id="21" idx="5"/>
                <a:endCxn id="26" idx="0"/>
              </p:cNvCxnSpPr>
              <p:nvPr/>
            </p:nvCxnSpPr>
            <p:spPr>
              <a:xfrm>
                <a:off x="2634487" y="2833852"/>
                <a:ext cx="723067" cy="460116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tailEnd type="none"/>
              </a:ln>
              <a:effectLst/>
            </p:spPr>
          </p:cxn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0A040F-B579-E68F-502B-AB69CF9AB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58" y="1608937"/>
            <a:ext cx="5040996" cy="50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91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9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B3230B-7749-A5B9-A7B2-2AC96191BECA}"/>
              </a:ext>
            </a:extLst>
          </p:cNvPr>
          <p:cNvSpPr txBox="1"/>
          <p:nvPr/>
        </p:nvSpPr>
        <p:spPr>
          <a:xfrm>
            <a:off x="1066051" y="158067"/>
            <a:ext cx="568456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R[0..10]</a:t>
            </a:r>
            <a:r>
              <a:rPr lang="zh-CN" altLang="en-US" dirty="0"/>
              <a:t>的二分查线的判定树（</a:t>
            </a:r>
            <a:r>
              <a:rPr lang="en-US" altLang="zh-CN" dirty="0"/>
              <a:t>n=11</a:t>
            </a:r>
            <a:r>
              <a:rPr lang="zh-CN" altLang="en-US" dirty="0"/>
              <a:t>） </a:t>
            </a:r>
          </a:p>
        </p:txBody>
      </p:sp>
      <p:sp>
        <p:nvSpPr>
          <p:cNvPr id="92" name="Text Box 83">
            <a:extLst>
              <a:ext uri="{FF2B5EF4-FFF2-40B4-BE49-F238E27FC236}">
                <a16:creationId xmlns:a16="http://schemas.microsoft.com/office/drawing/2014/main" id="{5C716E6C-190F-B008-437F-E4BCB54CA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014" y="5542887"/>
            <a:ext cx="4558963" cy="79239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外部结点即查找失败对应的结点，是虚拟的</a:t>
            </a:r>
          </a:p>
          <a:p>
            <a:pPr algn="l">
              <a:lnSpc>
                <a:spcPct val="150000"/>
              </a:lnSpc>
            </a:pPr>
            <a:r>
              <a:rPr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个关键字：内部结点为</a:t>
            </a:r>
            <a:r>
              <a:rPr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个，外部结点为</a:t>
            </a:r>
            <a:r>
              <a:rPr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+1</a:t>
            </a:r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个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41EBA4-9A0D-FCAB-14B8-CEE64B2FCCA8}"/>
              </a:ext>
            </a:extLst>
          </p:cNvPr>
          <p:cNvGrpSpPr/>
          <p:nvPr/>
        </p:nvGrpSpPr>
        <p:grpSpPr>
          <a:xfrm>
            <a:off x="3477476" y="1328696"/>
            <a:ext cx="7721009" cy="3458295"/>
            <a:chOff x="780319" y="1503708"/>
            <a:chExt cx="7721009" cy="3458295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262562CB-4391-4CFF-98C4-8D55AFCA195F}"/>
                </a:ext>
              </a:extLst>
            </p:cNvPr>
            <p:cNvGrpSpPr/>
            <p:nvPr/>
          </p:nvGrpSpPr>
          <p:grpSpPr>
            <a:xfrm>
              <a:off x="1658450" y="3556390"/>
              <a:ext cx="848771" cy="787382"/>
              <a:chOff x="1924617" y="3974305"/>
              <a:chExt cx="848771" cy="787382"/>
            </a:xfrm>
          </p:grpSpPr>
          <p:sp>
            <p:nvSpPr>
              <p:cNvPr id="6" name="Oval 3">
                <a:extLst>
                  <a:ext uri="{FF2B5EF4-FFF2-40B4-BE49-F238E27FC236}">
                    <a16:creationId xmlns:a16="http://schemas.microsoft.com/office/drawing/2014/main" id="{B930007D-B0E2-48A8-DF6D-AD7A46AC7A2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10028" y="4398691"/>
                <a:ext cx="362996" cy="362996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7" name="Text Box 6">
                <a:extLst>
                  <a:ext uri="{FF2B5EF4-FFF2-40B4-BE49-F238E27FC236}">
                    <a16:creationId xmlns:a16="http://schemas.microsoft.com/office/drawing/2014/main" id="{485708B2-FAE4-ABD5-F56A-5DF89CFE2B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8893" y="4158472"/>
                <a:ext cx="544495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1~1</a:t>
                </a:r>
              </a:p>
            </p:txBody>
          </p:sp>
          <p:sp>
            <p:nvSpPr>
              <p:cNvPr id="8" name="Freeform 16">
                <a:extLst>
                  <a:ext uri="{FF2B5EF4-FFF2-40B4-BE49-F238E27FC236}">
                    <a16:creationId xmlns:a16="http://schemas.microsoft.com/office/drawing/2014/main" id="{D2626350-FC83-C55D-9975-D2D962090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617" y="3995701"/>
                <a:ext cx="212193" cy="3693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309"/>
                  </a:cxn>
                </a:cxnLst>
                <a:rect l="0" t="0" r="r" b="b"/>
                <a:pathLst>
                  <a:path w="159" h="309">
                    <a:moveTo>
                      <a:pt x="0" y="0"/>
                    </a:moveTo>
                    <a:lnTo>
                      <a:pt x="159" y="309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9" name="Text Box 33">
                <a:extLst>
                  <a:ext uri="{FF2B5EF4-FFF2-40B4-BE49-F238E27FC236}">
                    <a16:creationId xmlns:a16="http://schemas.microsoft.com/office/drawing/2014/main" id="{A73218D7-DA4C-0932-88BC-CC3252D2A1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1436" y="3974305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&gt;</a:t>
                </a:r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F7FBEA4E-3D67-E39D-0256-2329AC2C6F2F}"/>
                </a:ext>
              </a:extLst>
            </p:cNvPr>
            <p:cNvGrpSpPr/>
            <p:nvPr/>
          </p:nvGrpSpPr>
          <p:grpSpPr>
            <a:xfrm>
              <a:off x="1350170" y="2842408"/>
              <a:ext cx="2611706" cy="786047"/>
              <a:chOff x="1616337" y="3260323"/>
              <a:chExt cx="2611706" cy="786047"/>
            </a:xfrm>
          </p:grpSpPr>
          <p:sp>
            <p:nvSpPr>
              <p:cNvPr id="11" name="Oval 12">
                <a:extLst>
                  <a:ext uri="{FF2B5EF4-FFF2-40B4-BE49-F238E27FC236}">
                    <a16:creationId xmlns:a16="http://schemas.microsoft.com/office/drawing/2014/main" id="{28FCE9E0-2949-56E5-D25E-9B4CA0CA3B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16337" y="3683374"/>
                <a:ext cx="362996" cy="362996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2" name="Text Box 14">
                <a:extLst>
                  <a:ext uri="{FF2B5EF4-FFF2-40B4-BE49-F238E27FC236}">
                    <a16:creationId xmlns:a16="http://schemas.microsoft.com/office/drawing/2014/main" id="{FB4BFFD9-3C4B-0917-52B7-98B082E7CB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7341" y="3611308"/>
                <a:ext cx="544495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0~1</a:t>
                </a:r>
              </a:p>
            </p:txBody>
          </p:sp>
          <p:sp>
            <p:nvSpPr>
              <p:cNvPr id="13" name="Oval 26">
                <a:extLst>
                  <a:ext uri="{FF2B5EF4-FFF2-40B4-BE49-F238E27FC236}">
                    <a16:creationId xmlns:a16="http://schemas.microsoft.com/office/drawing/2014/main" id="{B64353EC-E756-04D0-E5FC-BE19065162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12544" y="3683374"/>
                <a:ext cx="362996" cy="362996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14" name="Text Box 28">
                <a:extLst>
                  <a:ext uri="{FF2B5EF4-FFF2-40B4-BE49-F238E27FC236}">
                    <a16:creationId xmlns:a16="http://schemas.microsoft.com/office/drawing/2014/main" id="{D43CC38C-57BE-642A-532B-3745AEEC4C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3548" y="3611308"/>
                <a:ext cx="544495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3~4</a:t>
                </a:r>
              </a:p>
            </p:txBody>
          </p:sp>
          <p:sp>
            <p:nvSpPr>
              <p:cNvPr id="15" name="Text Box 35">
                <a:extLst>
                  <a:ext uri="{FF2B5EF4-FFF2-40B4-BE49-F238E27FC236}">
                    <a16:creationId xmlns:a16="http://schemas.microsoft.com/office/drawing/2014/main" id="{4DDE4858-1233-0C85-BD39-7A81D89B1C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9406" y="3268330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&lt;</a:t>
                </a:r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5165AC93-7457-981C-9F41-665CD4BA6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7926" y="3303071"/>
                <a:ext cx="632575" cy="369332"/>
              </a:xfrm>
              <a:custGeom>
                <a:avLst/>
                <a:gdLst/>
                <a:ahLst/>
                <a:cxnLst>
                  <a:cxn ang="0">
                    <a:pos x="474" y="0"/>
                  </a:cxn>
                  <a:cxn ang="0">
                    <a:pos x="0" y="312"/>
                  </a:cxn>
                </a:cxnLst>
                <a:rect l="0" t="0" r="r" b="b"/>
                <a:pathLst>
                  <a:path w="474" h="312">
                    <a:moveTo>
                      <a:pt x="474" y="0"/>
                    </a:moveTo>
                    <a:lnTo>
                      <a:pt x="0" y="312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62146510-024D-A861-A50E-A3890EBF3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777" y="3295064"/>
                <a:ext cx="576524" cy="3693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32" y="312"/>
                  </a:cxn>
                </a:cxnLst>
                <a:rect l="0" t="0" r="r" b="b"/>
                <a:pathLst>
                  <a:path w="432" h="312">
                    <a:moveTo>
                      <a:pt x="0" y="0"/>
                    </a:moveTo>
                    <a:lnTo>
                      <a:pt x="432" y="312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" name="Text Box 38">
                <a:extLst>
                  <a:ext uri="{FF2B5EF4-FFF2-40B4-BE49-F238E27FC236}">
                    <a16:creationId xmlns:a16="http://schemas.microsoft.com/office/drawing/2014/main" id="{36E18CD1-0196-83F1-F6C3-B1BE395D47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8377" y="3260323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dirty="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&gt;</a:t>
                </a:r>
              </a:p>
            </p:txBody>
          </p: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153A245E-979E-DCA6-45E6-E2B4C41A3349}"/>
                </a:ext>
              </a:extLst>
            </p:cNvPr>
            <p:cNvGrpSpPr/>
            <p:nvPr/>
          </p:nvGrpSpPr>
          <p:grpSpPr>
            <a:xfrm>
              <a:off x="780319" y="3579080"/>
              <a:ext cx="6962326" cy="1382923"/>
              <a:chOff x="1046486" y="3996995"/>
              <a:chExt cx="6962326" cy="1382923"/>
            </a:xfrm>
          </p:grpSpPr>
          <p:sp>
            <p:nvSpPr>
              <p:cNvPr id="20" name="Text Box 5">
                <a:extLst>
                  <a:ext uri="{FF2B5EF4-FFF2-40B4-BE49-F238E27FC236}">
                    <a16:creationId xmlns:a16="http://schemas.microsoft.com/office/drawing/2014/main" id="{EF3A168C-1829-1123-F91A-ABDE68DFFE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3814" y="4712312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&lt;</a:t>
                </a:r>
              </a:p>
            </p:txBody>
          </p:sp>
          <p:sp>
            <p:nvSpPr>
              <p:cNvPr id="21" name="Text Box 7">
                <a:extLst>
                  <a:ext uri="{FF2B5EF4-FFF2-40B4-BE49-F238E27FC236}">
                    <a16:creationId xmlns:a16="http://schemas.microsoft.com/office/drawing/2014/main" id="{6E58EC67-C099-A435-1727-3FBCE571D1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2421" y="4701636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&gt;</a:t>
                </a:r>
              </a:p>
            </p:txBody>
          </p:sp>
          <p:sp>
            <p:nvSpPr>
              <p:cNvPr id="22" name="Rectangle 8">
                <a:extLst>
                  <a:ext uri="{FF2B5EF4-FFF2-40B4-BE49-F238E27FC236}">
                    <a16:creationId xmlns:a16="http://schemas.microsoft.com/office/drawing/2014/main" id="{B7742D77-9790-D6A3-E3B9-06D73B8655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85552" y="5123020"/>
                <a:ext cx="65125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0~1</a:t>
                </a:r>
              </a:p>
            </p:txBody>
          </p:sp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44F501E1-FF07-E329-82A5-050226CAC1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71599" y="5112344"/>
                <a:ext cx="65125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1~2</a:t>
                </a:r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DB0FD398-A0AB-CC14-A982-F6CA6DED5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7202" y="4727161"/>
                <a:ext cx="228202" cy="369332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0" y="324"/>
                  </a:cxn>
                </a:cxnLst>
                <a:rect l="0" t="0" r="r" b="b"/>
                <a:pathLst>
                  <a:path w="166" h="324">
                    <a:moveTo>
                      <a:pt x="166" y="0"/>
                    </a:moveTo>
                    <a:lnTo>
                      <a:pt x="0" y="324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square"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7B3E8E25-E6EB-69B5-906B-4810A1AA7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8309" y="4711146"/>
                <a:ext cx="212193" cy="3693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309"/>
                  </a:cxn>
                </a:cxnLst>
                <a:rect l="0" t="0" r="r" b="b"/>
                <a:pathLst>
                  <a:path w="159" h="309">
                    <a:moveTo>
                      <a:pt x="0" y="0"/>
                    </a:moveTo>
                    <a:lnTo>
                      <a:pt x="159" y="309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6" name="Text Box 13">
                <a:extLst>
                  <a:ext uri="{FF2B5EF4-FFF2-40B4-BE49-F238E27FC236}">
                    <a16:creationId xmlns:a16="http://schemas.microsoft.com/office/drawing/2014/main" id="{CE444EBA-09B9-A960-F388-08927029E0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0122" y="3996995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&lt;</a:t>
                </a:r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94BEB3A0-BD22-4B57-9DAC-A7D3E33EA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6817" y="4009173"/>
                <a:ext cx="254896" cy="369332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0" y="324"/>
                  </a:cxn>
                </a:cxnLst>
                <a:rect l="0" t="0" r="r" b="b"/>
                <a:pathLst>
                  <a:path w="166" h="324">
                    <a:moveTo>
                      <a:pt x="166" y="0"/>
                    </a:moveTo>
                    <a:lnTo>
                      <a:pt x="0" y="324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square"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8" name="Rectangle 17">
                <a:extLst>
                  <a:ext uri="{FF2B5EF4-FFF2-40B4-BE49-F238E27FC236}">
                    <a16:creationId xmlns:a16="http://schemas.microsoft.com/office/drawing/2014/main" id="{4CEA37C1-31C0-E7AE-7B51-EB66E7C9D5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46486" y="4407703"/>
                <a:ext cx="72732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-∞~-1</a:t>
                </a:r>
              </a:p>
            </p:txBody>
          </p:sp>
          <p:sp>
            <p:nvSpPr>
              <p:cNvPr id="29" name="Text Box 19">
                <a:extLst>
                  <a:ext uri="{FF2B5EF4-FFF2-40B4-BE49-F238E27FC236}">
                    <a16:creationId xmlns:a16="http://schemas.microsoft.com/office/drawing/2014/main" id="{9BEAB18B-6B11-FA4C-F805-56C6C3110A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0021" y="4712312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&lt;</a:t>
                </a:r>
              </a:p>
            </p:txBody>
          </p:sp>
          <p:sp>
            <p:nvSpPr>
              <p:cNvPr id="30" name="Text Box 21">
                <a:extLst>
                  <a:ext uri="{FF2B5EF4-FFF2-40B4-BE49-F238E27FC236}">
                    <a16:creationId xmlns:a16="http://schemas.microsoft.com/office/drawing/2014/main" id="{EC5A5397-FF7A-BD9C-CC33-B0EBB6C81F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8629" y="4701636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&gt;</a:t>
                </a:r>
              </a:p>
            </p:txBody>
          </p:sp>
          <p:sp>
            <p:nvSpPr>
              <p:cNvPr id="31" name="Rectangle 22">
                <a:extLst>
                  <a:ext uri="{FF2B5EF4-FFF2-40B4-BE49-F238E27FC236}">
                    <a16:creationId xmlns:a16="http://schemas.microsoft.com/office/drawing/2014/main" id="{1B2AFA7C-6EC3-8182-DB95-F50F3D2569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81759" y="5123020"/>
                <a:ext cx="65125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3~4</a:t>
                </a:r>
              </a:p>
            </p:txBody>
          </p:sp>
          <p:sp>
            <p:nvSpPr>
              <p:cNvPr id="32" name="Rectangle 23">
                <a:extLst>
                  <a:ext uri="{FF2B5EF4-FFF2-40B4-BE49-F238E27FC236}">
                    <a16:creationId xmlns:a16="http://schemas.microsoft.com/office/drawing/2014/main" id="{6412B0C3-591F-1908-3722-2CAA847583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67807" y="5112344"/>
                <a:ext cx="65125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4~5</a:t>
                </a:r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085582B8-D4BE-07CA-1065-456261C24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8740" y="4727161"/>
                <a:ext cx="242871" cy="369332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0" y="324"/>
                  </a:cxn>
                </a:cxnLst>
                <a:rect l="0" t="0" r="r" b="b"/>
                <a:pathLst>
                  <a:path w="166" h="324">
                    <a:moveTo>
                      <a:pt x="166" y="0"/>
                    </a:moveTo>
                    <a:lnTo>
                      <a:pt x="0" y="324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square"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4" name="Freeform 25">
                <a:extLst>
                  <a:ext uri="{FF2B5EF4-FFF2-40B4-BE49-F238E27FC236}">
                    <a16:creationId xmlns:a16="http://schemas.microsoft.com/office/drawing/2014/main" id="{72CBA71D-597C-305C-CAC2-FA022EC22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516" y="4711146"/>
                <a:ext cx="212193" cy="3693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309"/>
                  </a:cxn>
                </a:cxnLst>
                <a:rect l="0" t="0" r="r" b="b"/>
                <a:pathLst>
                  <a:path w="159" h="309">
                    <a:moveTo>
                      <a:pt x="0" y="0"/>
                    </a:moveTo>
                    <a:lnTo>
                      <a:pt x="159" y="309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5" name="Text Box 27">
                <a:extLst>
                  <a:ext uri="{FF2B5EF4-FFF2-40B4-BE49-F238E27FC236}">
                    <a16:creationId xmlns:a16="http://schemas.microsoft.com/office/drawing/2014/main" id="{800ABF60-F9C9-A565-604C-65042F456F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6331" y="3996995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&lt;</a:t>
                </a:r>
              </a:p>
            </p:txBody>
          </p:sp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id="{F61BA0A8-1A10-182C-CAFF-B4FAF8F6F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8410" y="4009173"/>
                <a:ext cx="209509" cy="369332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0" y="324"/>
                  </a:cxn>
                </a:cxnLst>
                <a:rect l="0" t="0" r="r" b="b"/>
                <a:pathLst>
                  <a:path w="166" h="324">
                    <a:moveTo>
                      <a:pt x="166" y="0"/>
                    </a:moveTo>
                    <a:lnTo>
                      <a:pt x="0" y="324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square"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7" name="Rectangle 31">
                <a:extLst>
                  <a:ext uri="{FF2B5EF4-FFF2-40B4-BE49-F238E27FC236}">
                    <a16:creationId xmlns:a16="http://schemas.microsoft.com/office/drawing/2014/main" id="{FE5D951B-E222-5F77-34F1-D5BCD8AFA32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742694" y="4407703"/>
                <a:ext cx="72732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2~3</a:t>
                </a:r>
              </a:p>
            </p:txBody>
          </p:sp>
          <p:sp>
            <p:nvSpPr>
              <p:cNvPr id="38" name="Text Box 41">
                <a:extLst>
                  <a:ext uri="{FF2B5EF4-FFF2-40B4-BE49-F238E27FC236}">
                    <a16:creationId xmlns:a16="http://schemas.microsoft.com/office/drawing/2014/main" id="{FB853B90-BC61-6842-B761-3AF3EAB1FC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3560" y="4722988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&lt;</a:t>
                </a:r>
              </a:p>
            </p:txBody>
          </p:sp>
          <p:sp>
            <p:nvSpPr>
              <p:cNvPr id="39" name="Text Box 43">
                <a:extLst>
                  <a:ext uri="{FF2B5EF4-FFF2-40B4-BE49-F238E27FC236}">
                    <a16:creationId xmlns:a16="http://schemas.microsoft.com/office/drawing/2014/main" id="{1110C942-4B4E-3436-698A-EEE0AACFE1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2167" y="4712312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&gt;</a:t>
                </a:r>
              </a:p>
            </p:txBody>
          </p:sp>
          <p:sp>
            <p:nvSpPr>
              <p:cNvPr id="40" name="Rectangle 44">
                <a:extLst>
                  <a:ext uri="{FF2B5EF4-FFF2-40B4-BE49-F238E27FC236}">
                    <a16:creationId xmlns:a16="http://schemas.microsoft.com/office/drawing/2014/main" id="{0AD34189-85AE-B3A5-009B-27D345C7F4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75298" y="5133697"/>
                <a:ext cx="65125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6~7</a:t>
                </a:r>
              </a:p>
            </p:txBody>
          </p:sp>
          <p:sp>
            <p:nvSpPr>
              <p:cNvPr id="41" name="Rectangle 45">
                <a:extLst>
                  <a:ext uri="{FF2B5EF4-FFF2-40B4-BE49-F238E27FC236}">
                    <a16:creationId xmlns:a16="http://schemas.microsoft.com/office/drawing/2014/main" id="{FDAC8928-7D54-9E5A-40FE-97EAA17C52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661345" y="5123020"/>
                <a:ext cx="65125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7~8</a:t>
                </a:r>
              </a:p>
            </p:txBody>
          </p:sp>
          <p:sp>
            <p:nvSpPr>
              <p:cNvPr id="42" name="Freeform 46">
                <a:extLst>
                  <a:ext uri="{FF2B5EF4-FFF2-40B4-BE49-F238E27FC236}">
                    <a16:creationId xmlns:a16="http://schemas.microsoft.com/office/drawing/2014/main" id="{81F8904A-16AE-7BF9-540B-553891A4A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281" y="4732499"/>
                <a:ext cx="254869" cy="369332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0" y="324"/>
                  </a:cxn>
                </a:cxnLst>
                <a:rect l="0" t="0" r="r" b="b"/>
                <a:pathLst>
                  <a:path w="166" h="324">
                    <a:moveTo>
                      <a:pt x="166" y="0"/>
                    </a:moveTo>
                    <a:lnTo>
                      <a:pt x="0" y="324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square"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43" name="Freeform 47">
                <a:extLst>
                  <a:ext uri="{FF2B5EF4-FFF2-40B4-BE49-F238E27FC236}">
                    <a16:creationId xmlns:a16="http://schemas.microsoft.com/office/drawing/2014/main" id="{89D7E49B-2847-86F6-6CA2-4942CBCE6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8055" y="4721822"/>
                <a:ext cx="212193" cy="3693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309"/>
                  </a:cxn>
                </a:cxnLst>
                <a:rect l="0" t="0" r="r" b="b"/>
                <a:pathLst>
                  <a:path w="159" h="309">
                    <a:moveTo>
                      <a:pt x="0" y="0"/>
                    </a:moveTo>
                    <a:lnTo>
                      <a:pt x="159" y="309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44" name="Text Box 49">
                <a:extLst>
                  <a:ext uri="{FF2B5EF4-FFF2-40B4-BE49-F238E27FC236}">
                    <a16:creationId xmlns:a16="http://schemas.microsoft.com/office/drawing/2014/main" id="{5C2DAC6F-9AB3-8D83-A89E-5AD2A59574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9869" y="4007671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&lt;</a:t>
                </a:r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D1A40BB6-92AE-3E54-4127-ADA818C1B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9950" y="4014511"/>
                <a:ext cx="221509" cy="369332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0" y="324"/>
                  </a:cxn>
                </a:cxnLst>
                <a:rect l="0" t="0" r="r" b="b"/>
                <a:pathLst>
                  <a:path w="166" h="324">
                    <a:moveTo>
                      <a:pt x="166" y="0"/>
                    </a:moveTo>
                    <a:lnTo>
                      <a:pt x="0" y="324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square"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46" name="Rectangle 53">
                <a:extLst>
                  <a:ext uri="{FF2B5EF4-FFF2-40B4-BE49-F238E27FC236}">
                    <a16:creationId xmlns:a16="http://schemas.microsoft.com/office/drawing/2014/main" id="{9E66ED60-2401-7621-E568-878946DED8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36232" y="4418380"/>
                <a:ext cx="72732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5~6</a:t>
                </a:r>
              </a:p>
            </p:txBody>
          </p:sp>
          <p:sp>
            <p:nvSpPr>
              <p:cNvPr id="47" name="Text Box 55">
                <a:extLst>
                  <a:ext uri="{FF2B5EF4-FFF2-40B4-BE49-F238E27FC236}">
                    <a16:creationId xmlns:a16="http://schemas.microsoft.com/office/drawing/2014/main" id="{482B1B80-DD36-63EE-0FAB-5A787E5C23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9768" y="4722988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&lt;</a:t>
                </a:r>
              </a:p>
            </p:txBody>
          </p:sp>
          <p:sp>
            <p:nvSpPr>
              <p:cNvPr id="48" name="Text Box 57">
                <a:extLst>
                  <a:ext uri="{FF2B5EF4-FFF2-40B4-BE49-F238E27FC236}">
                    <a16:creationId xmlns:a16="http://schemas.microsoft.com/office/drawing/2014/main" id="{A22D85AD-7610-6B38-0D82-CDA91B89FE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28376" y="4712312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&gt;</a:t>
                </a:r>
              </a:p>
            </p:txBody>
          </p:sp>
          <p:sp>
            <p:nvSpPr>
              <p:cNvPr id="49" name="Rectangle 58">
                <a:extLst>
                  <a:ext uri="{FF2B5EF4-FFF2-40B4-BE49-F238E27FC236}">
                    <a16:creationId xmlns:a16="http://schemas.microsoft.com/office/drawing/2014/main" id="{93D95691-4426-509E-FFBB-594CD059DF6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571506" y="5133696"/>
                <a:ext cx="65125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9~10</a:t>
                </a:r>
              </a:p>
            </p:txBody>
          </p:sp>
          <p:sp>
            <p:nvSpPr>
              <p:cNvPr id="50" name="Rectangle 59">
                <a:extLst>
                  <a:ext uri="{FF2B5EF4-FFF2-40B4-BE49-F238E27FC236}">
                    <a16:creationId xmlns:a16="http://schemas.microsoft.com/office/drawing/2014/main" id="{48929685-66CB-F06F-66FF-36150842CF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57554" y="5123020"/>
                <a:ext cx="65125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10~∞</a:t>
                </a:r>
              </a:p>
            </p:txBody>
          </p:sp>
          <p:sp>
            <p:nvSpPr>
              <p:cNvPr id="51" name="Freeform 60">
                <a:extLst>
                  <a:ext uri="{FF2B5EF4-FFF2-40B4-BE49-F238E27FC236}">
                    <a16:creationId xmlns:a16="http://schemas.microsoft.com/office/drawing/2014/main" id="{727931FA-659B-7FF5-5F6E-60D7A95CD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1874" y="4732499"/>
                <a:ext cx="209483" cy="369332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0" y="324"/>
                  </a:cxn>
                </a:cxnLst>
                <a:rect l="0" t="0" r="r" b="b"/>
                <a:pathLst>
                  <a:path w="166" h="324">
                    <a:moveTo>
                      <a:pt x="166" y="0"/>
                    </a:moveTo>
                    <a:lnTo>
                      <a:pt x="0" y="324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square"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52" name="Freeform 61">
                <a:extLst>
                  <a:ext uri="{FF2B5EF4-FFF2-40B4-BE49-F238E27FC236}">
                    <a16:creationId xmlns:a16="http://schemas.microsoft.com/office/drawing/2014/main" id="{B558BBFE-C5EF-EFCE-1947-1396AD432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4262" y="4721822"/>
                <a:ext cx="212193" cy="3693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309"/>
                  </a:cxn>
                </a:cxnLst>
                <a:rect l="0" t="0" r="r" b="b"/>
                <a:pathLst>
                  <a:path w="159" h="309">
                    <a:moveTo>
                      <a:pt x="0" y="0"/>
                    </a:moveTo>
                    <a:lnTo>
                      <a:pt x="159" y="309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53" name="Text Box 63">
                <a:extLst>
                  <a:ext uri="{FF2B5EF4-FFF2-40B4-BE49-F238E27FC236}">
                    <a16:creationId xmlns:a16="http://schemas.microsoft.com/office/drawing/2014/main" id="{5B939E99-ABF0-7621-D89A-74249F03AA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66077" y="4007671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&lt;</a:t>
                </a:r>
              </a:p>
            </p:txBody>
          </p:sp>
          <p:sp>
            <p:nvSpPr>
              <p:cNvPr id="54" name="Freeform 65">
                <a:extLst>
                  <a:ext uri="{FF2B5EF4-FFF2-40B4-BE49-F238E27FC236}">
                    <a16:creationId xmlns:a16="http://schemas.microsoft.com/office/drawing/2014/main" id="{C2863826-8627-B599-B2A2-F72C15846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490" y="4014511"/>
                <a:ext cx="236176" cy="369332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0" y="324"/>
                  </a:cxn>
                </a:cxnLst>
                <a:rect l="0" t="0" r="r" b="b"/>
                <a:pathLst>
                  <a:path w="166" h="324">
                    <a:moveTo>
                      <a:pt x="166" y="0"/>
                    </a:moveTo>
                    <a:lnTo>
                      <a:pt x="0" y="324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square"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55" name="Rectangle 67">
                <a:extLst>
                  <a:ext uri="{FF2B5EF4-FFF2-40B4-BE49-F238E27FC236}">
                    <a16:creationId xmlns:a16="http://schemas.microsoft.com/office/drawing/2014/main" id="{92986942-71D1-9976-213A-DE928D6671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32441" y="4418380"/>
                <a:ext cx="727328" cy="246221"/>
              </a:xfrm>
              <a:prstGeom prst="rect">
                <a:avLst/>
              </a:prstGeom>
              <a:solidFill>
                <a:srgbClr val="F29803">
                  <a:alpha val="30196"/>
                </a:srgbClr>
              </a:solidFill>
              <a:ln>
                <a:solidFill>
                  <a:srgbClr val="F29803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anchor="ctr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8~9</a:t>
                </a:r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D4A380AE-1F14-17EF-ADB2-F0DDC6541BD8}"/>
                </a:ext>
              </a:extLst>
            </p:cNvPr>
            <p:cNvGrpSpPr/>
            <p:nvPr/>
          </p:nvGrpSpPr>
          <p:grpSpPr>
            <a:xfrm>
              <a:off x="5048196" y="3567066"/>
              <a:ext cx="848771" cy="787382"/>
              <a:chOff x="5314363" y="3984981"/>
              <a:chExt cx="848771" cy="787382"/>
            </a:xfrm>
          </p:grpSpPr>
          <p:sp>
            <p:nvSpPr>
              <p:cNvPr id="57" name="Oval 39">
                <a:extLst>
                  <a:ext uri="{FF2B5EF4-FFF2-40B4-BE49-F238E27FC236}">
                    <a16:creationId xmlns:a16="http://schemas.microsoft.com/office/drawing/2014/main" id="{6D7E590C-53E5-E1BE-AD96-9ECF6FE15F0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99774" y="4409367"/>
                <a:ext cx="362996" cy="362996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7</a:t>
                </a:r>
              </a:p>
            </p:txBody>
          </p:sp>
          <p:sp>
            <p:nvSpPr>
              <p:cNvPr id="58" name="Text Box 42">
                <a:extLst>
                  <a:ext uri="{FF2B5EF4-FFF2-40B4-BE49-F238E27FC236}">
                    <a16:creationId xmlns:a16="http://schemas.microsoft.com/office/drawing/2014/main" id="{E70CCC38-3591-B5F0-E09B-0EF82D3216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18639" y="4169148"/>
                <a:ext cx="544495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7~7</a:t>
                </a:r>
              </a:p>
            </p:txBody>
          </p:sp>
          <p:sp>
            <p:nvSpPr>
              <p:cNvPr id="59" name="Freeform 52">
                <a:extLst>
                  <a:ext uri="{FF2B5EF4-FFF2-40B4-BE49-F238E27FC236}">
                    <a16:creationId xmlns:a16="http://schemas.microsoft.com/office/drawing/2014/main" id="{ADB16B65-1E11-C27F-0F05-BAA449E7D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363" y="4006377"/>
                <a:ext cx="212193" cy="3693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309"/>
                  </a:cxn>
                </a:cxnLst>
                <a:rect l="0" t="0" r="r" b="b"/>
                <a:pathLst>
                  <a:path w="159" h="309">
                    <a:moveTo>
                      <a:pt x="0" y="0"/>
                    </a:moveTo>
                    <a:lnTo>
                      <a:pt x="159" y="309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60" name="Text Box 68">
                <a:extLst>
                  <a:ext uri="{FF2B5EF4-FFF2-40B4-BE49-F238E27FC236}">
                    <a16:creationId xmlns:a16="http://schemas.microsoft.com/office/drawing/2014/main" id="{5555B4ED-E5FF-5618-3674-F31B67E7EF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1182" y="3984981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dirty="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&gt;</a:t>
                </a:r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B5196F2E-DBED-1A39-0BF5-9D48EB3DE932}"/>
                </a:ext>
              </a:extLst>
            </p:cNvPr>
            <p:cNvGrpSpPr/>
            <p:nvPr/>
          </p:nvGrpSpPr>
          <p:grpSpPr>
            <a:xfrm>
              <a:off x="4679893" y="2853085"/>
              <a:ext cx="2410199" cy="786047"/>
              <a:chOff x="4946060" y="3271000"/>
              <a:chExt cx="2410199" cy="786047"/>
            </a:xfrm>
          </p:grpSpPr>
          <p:sp>
            <p:nvSpPr>
              <p:cNvPr id="62" name="Freeform 72">
                <a:extLst>
                  <a:ext uri="{FF2B5EF4-FFF2-40B4-BE49-F238E27FC236}">
                    <a16:creationId xmlns:a16="http://schemas.microsoft.com/office/drawing/2014/main" id="{F5C3E794-3CC8-9BDC-4197-C50BB7158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4524" y="3305741"/>
                <a:ext cx="576524" cy="3693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32" y="312"/>
                  </a:cxn>
                </a:cxnLst>
                <a:rect l="0" t="0" r="r" b="b"/>
                <a:pathLst>
                  <a:path w="432" h="312">
                    <a:moveTo>
                      <a:pt x="0" y="0"/>
                    </a:moveTo>
                    <a:lnTo>
                      <a:pt x="432" y="312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63" name="Oval 48">
                <a:extLst>
                  <a:ext uri="{FF2B5EF4-FFF2-40B4-BE49-F238E27FC236}">
                    <a16:creationId xmlns:a16="http://schemas.microsoft.com/office/drawing/2014/main" id="{F22A4933-98C5-7631-EE3A-6069DC0D84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06084" y="3694051"/>
                <a:ext cx="362996" cy="362996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64" name="Text Box 50">
                <a:extLst>
                  <a:ext uri="{FF2B5EF4-FFF2-40B4-BE49-F238E27FC236}">
                    <a16:creationId xmlns:a16="http://schemas.microsoft.com/office/drawing/2014/main" id="{0B76ECFF-8E01-9DA6-9CF8-C96A756051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6060" y="3449821"/>
                <a:ext cx="544495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6~7</a:t>
                </a:r>
              </a:p>
            </p:txBody>
          </p:sp>
          <p:sp>
            <p:nvSpPr>
              <p:cNvPr id="65" name="Oval 62">
                <a:extLst>
                  <a:ext uri="{FF2B5EF4-FFF2-40B4-BE49-F238E27FC236}">
                    <a16:creationId xmlns:a16="http://schemas.microsoft.com/office/drawing/2014/main" id="{25128698-6BA3-E37A-4D93-DB080190AC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02291" y="3694051"/>
                <a:ext cx="362996" cy="362996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9</a:t>
                </a:r>
              </a:p>
            </p:txBody>
          </p:sp>
          <p:sp>
            <p:nvSpPr>
              <p:cNvPr id="66" name="Text Box 64">
                <a:extLst>
                  <a:ext uri="{FF2B5EF4-FFF2-40B4-BE49-F238E27FC236}">
                    <a16:creationId xmlns:a16="http://schemas.microsoft.com/office/drawing/2014/main" id="{481D818A-71BB-7423-72BD-8F994E684D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11764" y="3449821"/>
                <a:ext cx="544495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9~10</a:t>
                </a:r>
              </a:p>
            </p:txBody>
          </p:sp>
          <p:sp>
            <p:nvSpPr>
              <p:cNvPr id="67" name="Text Box 70">
                <a:extLst>
                  <a:ext uri="{FF2B5EF4-FFF2-40B4-BE49-F238E27FC236}">
                    <a16:creationId xmlns:a16="http://schemas.microsoft.com/office/drawing/2014/main" id="{93879C74-5D4C-4F48-40A4-EDB9DE6094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9153" y="3279007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dirty="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&lt;</a:t>
                </a:r>
              </a:p>
            </p:txBody>
          </p:sp>
          <p:sp>
            <p:nvSpPr>
              <p:cNvPr id="68" name="Freeform 71">
                <a:extLst>
                  <a:ext uri="{FF2B5EF4-FFF2-40B4-BE49-F238E27FC236}">
                    <a16:creationId xmlns:a16="http://schemas.microsoft.com/office/drawing/2014/main" id="{2808EAF9-F7F4-128C-ACDB-225544121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673" y="3313748"/>
                <a:ext cx="632575" cy="369332"/>
              </a:xfrm>
              <a:custGeom>
                <a:avLst/>
                <a:gdLst/>
                <a:ahLst/>
                <a:cxnLst>
                  <a:cxn ang="0">
                    <a:pos x="474" y="0"/>
                  </a:cxn>
                  <a:cxn ang="0">
                    <a:pos x="0" y="312"/>
                  </a:cxn>
                </a:cxnLst>
                <a:rect l="0" t="0" r="r" b="b"/>
                <a:pathLst>
                  <a:path w="474" h="312">
                    <a:moveTo>
                      <a:pt x="474" y="0"/>
                    </a:moveTo>
                    <a:lnTo>
                      <a:pt x="0" y="312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69" name="Text Box 73">
                <a:extLst>
                  <a:ext uri="{FF2B5EF4-FFF2-40B4-BE49-F238E27FC236}">
                    <a16:creationId xmlns:a16="http://schemas.microsoft.com/office/drawing/2014/main" id="{E6CCBBEB-212E-6B26-414A-416B4F74D3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18124" y="3271000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&gt;</a:t>
                </a: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FAFD97D-11E0-4281-8BAA-4BA9A154D657}"/>
                </a:ext>
              </a:extLst>
            </p:cNvPr>
            <p:cNvGrpSpPr/>
            <p:nvPr/>
          </p:nvGrpSpPr>
          <p:grpSpPr>
            <a:xfrm>
              <a:off x="3910330" y="1503708"/>
              <a:ext cx="544495" cy="611373"/>
              <a:chOff x="4176497" y="1921623"/>
              <a:chExt cx="544495" cy="611373"/>
            </a:xfrm>
          </p:grpSpPr>
          <p:sp>
            <p:nvSpPr>
              <p:cNvPr id="71" name="Oval 74">
                <a:extLst>
                  <a:ext uri="{FF2B5EF4-FFF2-40B4-BE49-F238E27FC236}">
                    <a16:creationId xmlns:a16="http://schemas.microsoft.com/office/drawing/2014/main" id="{00A5FC65-1BEF-08FA-1CAE-71D103F9E11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56066" y="2169999"/>
                <a:ext cx="362997" cy="362997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72" name="Text Box 75">
                <a:extLst>
                  <a:ext uri="{FF2B5EF4-FFF2-40B4-BE49-F238E27FC236}">
                    <a16:creationId xmlns:a16="http://schemas.microsoft.com/office/drawing/2014/main" id="{7263B8FF-7580-D23B-1697-A0F2BA9356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6497" y="1921623"/>
                <a:ext cx="544495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0~10</a:t>
                </a: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E15FA229-59CB-7CC7-8F9F-88E11222C653}"/>
                </a:ext>
              </a:extLst>
            </p:cNvPr>
            <p:cNvGrpSpPr/>
            <p:nvPr/>
          </p:nvGrpSpPr>
          <p:grpSpPr>
            <a:xfrm>
              <a:off x="2233640" y="1972285"/>
              <a:ext cx="4011683" cy="990233"/>
              <a:chOff x="2499807" y="2390200"/>
              <a:chExt cx="4011683" cy="990233"/>
            </a:xfrm>
          </p:grpSpPr>
          <p:sp>
            <p:nvSpPr>
              <p:cNvPr id="74" name="Oval 4">
                <a:extLst>
                  <a:ext uri="{FF2B5EF4-FFF2-40B4-BE49-F238E27FC236}">
                    <a16:creationId xmlns:a16="http://schemas.microsoft.com/office/drawing/2014/main" id="{906AF3EC-EC71-AB58-ED0A-1B89ACFD97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99807" y="3006760"/>
                <a:ext cx="362997" cy="362996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75" name="Text Box 20">
                <a:extLst>
                  <a:ext uri="{FF2B5EF4-FFF2-40B4-BE49-F238E27FC236}">
                    <a16:creationId xmlns:a16="http://schemas.microsoft.com/office/drawing/2014/main" id="{E34594CE-13C5-9F58-F632-982029DDD4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9807" y="2724700"/>
                <a:ext cx="544495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0~4</a:t>
                </a:r>
              </a:p>
            </p:txBody>
          </p:sp>
          <p:sp>
            <p:nvSpPr>
              <p:cNvPr id="76" name="Oval 40">
                <a:extLst>
                  <a:ext uri="{FF2B5EF4-FFF2-40B4-BE49-F238E27FC236}">
                    <a16:creationId xmlns:a16="http://schemas.microsoft.com/office/drawing/2014/main" id="{CAABAC2A-2289-BD71-4AB7-DA50850F63A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89554" y="3017437"/>
                <a:ext cx="362997" cy="362996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8</a:t>
                </a:r>
              </a:p>
            </p:txBody>
          </p:sp>
          <p:sp>
            <p:nvSpPr>
              <p:cNvPr id="77" name="Text Box 56">
                <a:extLst>
                  <a:ext uri="{FF2B5EF4-FFF2-40B4-BE49-F238E27FC236}">
                    <a16:creationId xmlns:a16="http://schemas.microsoft.com/office/drawing/2014/main" id="{A0C89345-C04A-2954-3392-9AFDD99E11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66995" y="2771396"/>
                <a:ext cx="544495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6~10</a:t>
                </a:r>
              </a:p>
            </p:txBody>
          </p:sp>
          <p:sp>
            <p:nvSpPr>
              <p:cNvPr id="78" name="Text Box 76">
                <a:extLst>
                  <a:ext uri="{FF2B5EF4-FFF2-40B4-BE49-F238E27FC236}">
                    <a16:creationId xmlns:a16="http://schemas.microsoft.com/office/drawing/2014/main" id="{34765210-230A-386B-314B-2C706EBCC2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7352" y="2390200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&lt;</a:t>
                </a:r>
              </a:p>
            </p:txBody>
          </p:sp>
          <p:sp>
            <p:nvSpPr>
              <p:cNvPr id="79" name="Freeform 77">
                <a:extLst>
                  <a:ext uri="{FF2B5EF4-FFF2-40B4-BE49-F238E27FC236}">
                    <a16:creationId xmlns:a16="http://schemas.microsoft.com/office/drawing/2014/main" id="{C618D663-73CF-FC42-C9A4-35A5E1935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8136" y="2412887"/>
                <a:ext cx="1414606" cy="676604"/>
              </a:xfrm>
              <a:custGeom>
                <a:avLst/>
                <a:gdLst/>
                <a:ahLst/>
                <a:cxnLst>
                  <a:cxn ang="0">
                    <a:pos x="1064" y="0"/>
                  </a:cxn>
                  <a:cxn ang="0">
                    <a:pos x="0" y="488"/>
                  </a:cxn>
                </a:cxnLst>
                <a:rect l="0" t="0" r="r" b="b"/>
                <a:pathLst>
                  <a:path w="1064" h="488">
                    <a:moveTo>
                      <a:pt x="1064" y="0"/>
                    </a:moveTo>
                    <a:lnTo>
                      <a:pt x="0" y="488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square" anchor="ctr">
                <a:no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0" name="Freeform 78">
                <a:extLst>
                  <a:ext uri="{FF2B5EF4-FFF2-40B4-BE49-F238E27FC236}">
                    <a16:creationId xmlns:a16="http://schemas.microsoft.com/office/drawing/2014/main" id="{581A4855-F9A6-EBB7-3823-19E09F9B2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737" y="2402210"/>
                <a:ext cx="1405312" cy="62722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" y="472"/>
                  </a:cxn>
                </a:cxnLst>
                <a:rect l="0" t="0" r="r" b="b"/>
                <a:pathLst>
                  <a:path w="1000" h="472">
                    <a:moveTo>
                      <a:pt x="0" y="0"/>
                    </a:moveTo>
                    <a:lnTo>
                      <a:pt x="1000" y="472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no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1" name="Text Box 79">
                <a:extLst>
                  <a:ext uri="{FF2B5EF4-FFF2-40B4-BE49-F238E27FC236}">
                    <a16:creationId xmlns:a16="http://schemas.microsoft.com/office/drawing/2014/main" id="{5EA41758-33BA-AE95-5BCD-996CE33E55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3670" y="2423563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dirty="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&gt;</a:t>
                </a:r>
              </a:p>
            </p:txBody>
          </p: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CACD047A-1149-9AD0-0DAF-424653DDFE35}"/>
                </a:ext>
              </a:extLst>
            </p:cNvPr>
            <p:cNvGrpSpPr/>
            <p:nvPr/>
          </p:nvGrpSpPr>
          <p:grpSpPr>
            <a:xfrm>
              <a:off x="6744398" y="3588463"/>
              <a:ext cx="1124580" cy="765986"/>
              <a:chOff x="7010565" y="4006378"/>
              <a:chExt cx="1124580" cy="765986"/>
            </a:xfrm>
          </p:grpSpPr>
          <p:sp>
            <p:nvSpPr>
              <p:cNvPr id="83" name="Oval 54">
                <a:extLst>
                  <a:ext uri="{FF2B5EF4-FFF2-40B4-BE49-F238E27FC236}">
                    <a16:creationId xmlns:a16="http://schemas.microsoft.com/office/drawing/2014/main" id="{F48BB05D-4E8C-C34E-CB47-5A1390FFD9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99661" y="4409367"/>
                <a:ext cx="378657" cy="362997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10</a:t>
                </a:r>
              </a:p>
            </p:txBody>
          </p:sp>
          <p:sp>
            <p:nvSpPr>
              <p:cNvPr id="84" name="Freeform 66">
                <a:extLst>
                  <a:ext uri="{FF2B5EF4-FFF2-40B4-BE49-F238E27FC236}">
                    <a16:creationId xmlns:a16="http://schemas.microsoft.com/office/drawing/2014/main" id="{5407E656-54D1-3DBD-AE23-3ABECFEE3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0565" y="4006378"/>
                <a:ext cx="221347" cy="3693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309"/>
                  </a:cxn>
                </a:cxnLst>
                <a:rect l="0" t="0" r="r" b="b"/>
                <a:pathLst>
                  <a:path w="159" h="309">
                    <a:moveTo>
                      <a:pt x="0" y="0"/>
                    </a:moveTo>
                    <a:lnTo>
                      <a:pt x="159" y="309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5" name="Text Box 69">
                <a:extLst>
                  <a:ext uri="{FF2B5EF4-FFF2-40B4-BE49-F238E27FC236}">
                    <a16:creationId xmlns:a16="http://schemas.microsoft.com/office/drawing/2014/main" id="{169A7884-8A6A-7FAA-977A-F063326A9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9128" y="4046371"/>
                <a:ext cx="253366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&gt;</a:t>
                </a:r>
              </a:p>
            </p:txBody>
          </p:sp>
          <p:sp>
            <p:nvSpPr>
              <p:cNvPr id="86" name="Text Box 80">
                <a:extLst>
                  <a:ext uri="{FF2B5EF4-FFF2-40B4-BE49-F238E27FC236}">
                    <a16:creationId xmlns:a16="http://schemas.microsoft.com/office/drawing/2014/main" id="{13DA9522-FB16-6F04-884E-6E6464CFC4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3888" y="4287924"/>
                <a:ext cx="651257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10~10</a:t>
                </a:r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F953D47E-CA22-9793-4F77-85174FC8CDB3}"/>
                </a:ext>
              </a:extLst>
            </p:cNvPr>
            <p:cNvGrpSpPr/>
            <p:nvPr/>
          </p:nvGrpSpPr>
          <p:grpSpPr>
            <a:xfrm>
              <a:off x="3354658" y="3577786"/>
              <a:ext cx="936851" cy="765986"/>
              <a:chOff x="3620825" y="3995701"/>
              <a:chExt cx="936851" cy="765986"/>
            </a:xfrm>
          </p:grpSpPr>
          <p:sp>
            <p:nvSpPr>
              <p:cNvPr id="88" name="Oval 18">
                <a:extLst>
                  <a:ext uri="{FF2B5EF4-FFF2-40B4-BE49-F238E27FC236}">
                    <a16:creationId xmlns:a16="http://schemas.microsoft.com/office/drawing/2014/main" id="{C1BDE5F9-D5F8-40DA-F137-EDF797861F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6236" y="4398690"/>
                <a:ext cx="362996" cy="362997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89" name="Freeform 30">
                <a:extLst>
                  <a:ext uri="{FF2B5EF4-FFF2-40B4-BE49-F238E27FC236}">
                    <a16:creationId xmlns:a16="http://schemas.microsoft.com/office/drawing/2014/main" id="{8AB483A4-67F3-3F92-46E8-F273A56C7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0825" y="3995701"/>
                <a:ext cx="212192" cy="3693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309"/>
                  </a:cxn>
                </a:cxnLst>
                <a:rect l="0" t="0" r="r" b="b"/>
                <a:pathLst>
                  <a:path w="159" h="309">
                    <a:moveTo>
                      <a:pt x="0" y="0"/>
                    </a:moveTo>
                    <a:lnTo>
                      <a:pt x="159" y="309"/>
                    </a:lnTo>
                  </a:path>
                </a:pathLst>
              </a:custGeom>
              <a:ln>
                <a:solidFill>
                  <a:srgbClr val="F2980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anchor="ctr">
                <a:spAutoFit/>
              </a:bodyPr>
              <a:lstStyle/>
              <a:p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90" name="Text Box 34">
                <a:extLst>
                  <a:ext uri="{FF2B5EF4-FFF2-40B4-BE49-F238E27FC236}">
                    <a16:creationId xmlns:a16="http://schemas.microsoft.com/office/drawing/2014/main" id="{A3729B6D-C88D-F43A-1DC8-C7C6D80CDE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0348" y="4035694"/>
                <a:ext cx="24288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29803"/>
                    </a:solidFill>
                    <a:latin typeface="Consolas" pitchFamily="49" charset="0"/>
                    <a:ea typeface="黑体" pitchFamily="2" charset="-122"/>
                    <a:cs typeface="Consolas" pitchFamily="49" charset="0"/>
                  </a:rPr>
                  <a:t>&gt;</a:t>
                </a:r>
              </a:p>
            </p:txBody>
          </p:sp>
          <p:sp>
            <p:nvSpPr>
              <p:cNvPr id="91" name="Text Box 81">
                <a:extLst>
                  <a:ext uri="{FF2B5EF4-FFF2-40B4-BE49-F238E27FC236}">
                    <a16:creationId xmlns:a16="http://schemas.microsoft.com/office/drawing/2014/main" id="{FBA01844-C310-4CBB-CE1F-6E9D366249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3181" y="4213189"/>
                <a:ext cx="544495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4~4</a:t>
                </a:r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8551ABB9-2CFB-AA53-7520-4C891F776091}"/>
                </a:ext>
              </a:extLst>
            </p:cNvPr>
            <p:cNvGrpSpPr/>
            <p:nvPr/>
          </p:nvGrpSpPr>
          <p:grpSpPr>
            <a:xfrm>
              <a:off x="7936516" y="1830806"/>
              <a:ext cx="564812" cy="2582364"/>
              <a:chOff x="8202683" y="2248721"/>
              <a:chExt cx="564812" cy="2582364"/>
            </a:xfrm>
          </p:grpSpPr>
          <p:sp>
            <p:nvSpPr>
              <p:cNvPr id="94" name="右大括号 93">
                <a:extLst>
                  <a:ext uri="{FF2B5EF4-FFF2-40B4-BE49-F238E27FC236}">
                    <a16:creationId xmlns:a16="http://schemas.microsoft.com/office/drawing/2014/main" id="{153F1073-01C2-BB6B-BB45-EAC25FD5535A}"/>
                  </a:ext>
                </a:extLst>
              </p:cNvPr>
              <p:cNvSpPr/>
              <p:nvPr/>
            </p:nvSpPr>
            <p:spPr>
              <a:xfrm>
                <a:off x="8202683" y="2248721"/>
                <a:ext cx="121055" cy="2582364"/>
              </a:xfrm>
              <a:prstGeom prst="rightBrace">
                <a:avLst/>
              </a:prstGeom>
              <a:ln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95" name="TextBox 86">
                <a:extLst>
                  <a:ext uri="{FF2B5EF4-FFF2-40B4-BE49-F238E27FC236}">
                    <a16:creationId xmlns:a16="http://schemas.microsoft.com/office/drawing/2014/main" id="{E16BE382-E1F0-BD4E-BAA6-4519527A42F7}"/>
                  </a:ext>
                </a:extLst>
              </p:cNvPr>
              <p:cNvSpPr txBox="1"/>
              <p:nvPr/>
            </p:nvSpPr>
            <p:spPr>
              <a:xfrm>
                <a:off x="8305830" y="3017437"/>
                <a:ext cx="461665" cy="105428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内部结点</a:t>
                </a:r>
              </a:p>
            </p:txBody>
          </p:sp>
        </p:grp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501DD47-AA9F-274F-89DC-FBECE8794264}"/>
              </a:ext>
            </a:extLst>
          </p:cNvPr>
          <p:cNvGrpSpPr/>
          <p:nvPr/>
        </p:nvGrpSpPr>
        <p:grpSpPr>
          <a:xfrm>
            <a:off x="6535624" y="4838708"/>
            <a:ext cx="1209729" cy="632713"/>
            <a:chOff x="4104634" y="5431635"/>
            <a:chExt cx="1209729" cy="632713"/>
          </a:xfrm>
        </p:grpSpPr>
        <p:sp>
          <p:nvSpPr>
            <p:cNvPr id="97" name="TextBox 88">
              <a:extLst>
                <a:ext uri="{FF2B5EF4-FFF2-40B4-BE49-F238E27FC236}">
                  <a16:creationId xmlns:a16="http://schemas.microsoft.com/office/drawing/2014/main" id="{BDFA061E-29FE-3634-26B2-73F8CBB1F53C}"/>
                </a:ext>
              </a:extLst>
            </p:cNvPr>
            <p:cNvSpPr txBox="1"/>
            <p:nvPr/>
          </p:nvSpPr>
          <p:spPr>
            <a:xfrm>
              <a:off x="4104634" y="5695016"/>
              <a:ext cx="1209729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zh-CN" altLang="en-US" dirty="0"/>
                <a:t>外部结点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CE5B698E-CCFF-E412-B9E6-443DF07F269E}"/>
                </a:ext>
              </a:extLst>
            </p:cNvPr>
            <p:cNvCxnSpPr/>
            <p:nvPr/>
          </p:nvCxnSpPr>
          <p:spPr>
            <a:xfrm rot="16200000" flipV="1">
              <a:off x="4169345" y="5431635"/>
              <a:ext cx="240220" cy="2402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A64559E0-29EB-3960-CA18-240F1DF6E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0059" y="5458355"/>
              <a:ext cx="213501" cy="213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1" name="图片 100">
            <a:extLst>
              <a:ext uri="{FF2B5EF4-FFF2-40B4-BE49-F238E27FC236}">
                <a16:creationId xmlns:a16="http://schemas.microsoft.com/office/drawing/2014/main" id="{4FAE6D26-FF42-4D69-1D05-F036972FD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189" y="1819960"/>
            <a:ext cx="4271939" cy="427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50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15B841-F6C5-05B6-6060-034A325B88F9}"/>
              </a:ext>
            </a:extLst>
          </p:cNvPr>
          <p:cNvSpPr txBox="1"/>
          <p:nvPr/>
        </p:nvSpPr>
        <p:spPr>
          <a:xfrm>
            <a:off x="1076618" y="158067"/>
            <a:ext cx="81624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示例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F027FA82-B48B-6310-96B6-CB4330ADC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036" y="2463751"/>
            <a:ext cx="6005672" cy="28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(2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10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15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20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25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28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29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30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35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40)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采用二分查找，试问：</a:t>
            </a:r>
          </a:p>
          <a:p>
            <a:pPr marL="216000" indent="-2160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若查找给定值为</a:t>
            </a:r>
            <a:r>
              <a:rPr kumimoji="1" lang="en-US" altLang="zh-CN" b="1" dirty="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20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的元素，将依次与表中哪些元素比较？</a:t>
            </a:r>
          </a:p>
          <a:p>
            <a:pPr marL="216000" indent="-2160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若查找给定值为</a:t>
            </a:r>
            <a:r>
              <a:rPr kumimoji="1" lang="en-US" altLang="zh-CN" b="1" dirty="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26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的元素，将依次与哪些元素比较？</a:t>
            </a:r>
          </a:p>
          <a:p>
            <a:pPr marL="216000" indent="-2160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假设查找表中每个元素的概率相同，求</a:t>
            </a:r>
            <a:r>
              <a:rPr kumimoji="1"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查找成功时的平均查找长度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和</a:t>
            </a:r>
            <a:r>
              <a:rPr kumimoji="1"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查找不成功时的平均查找长度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90E1DAC-25D9-4ECF-00C9-023A53A19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88" y="1418141"/>
            <a:ext cx="4914215" cy="491421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543D8CE8-F0A4-8026-203F-98DB8A61F3B6}"/>
              </a:ext>
            </a:extLst>
          </p:cNvPr>
          <p:cNvGrpSpPr/>
          <p:nvPr/>
        </p:nvGrpSpPr>
        <p:grpSpPr>
          <a:xfrm>
            <a:off x="1539492" y="1946475"/>
            <a:ext cx="4626245" cy="517276"/>
            <a:chOff x="1356583" y="2304668"/>
            <a:chExt cx="2877001" cy="480002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53157ECF-0F3B-D13C-BF8E-8D981A180408}"/>
                </a:ext>
              </a:extLst>
            </p:cNvPr>
            <p:cNvSpPr/>
            <p:nvPr/>
          </p:nvSpPr>
          <p:spPr>
            <a:xfrm>
              <a:off x="1359387" y="2304668"/>
              <a:ext cx="2874197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0E48085-1968-411E-7D53-EA95C2C443B9}"/>
                </a:ext>
              </a:extLst>
            </p:cNvPr>
            <p:cNvSpPr txBox="1"/>
            <p:nvPr/>
          </p:nvSpPr>
          <p:spPr>
            <a:xfrm>
              <a:off x="1356583" y="2373311"/>
              <a:ext cx="2874198" cy="342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【</a:t>
              </a:r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例</a:t>
              </a:r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9.1】</a:t>
              </a:r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对于给定</a:t>
              </a:r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11</a:t>
              </a:r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个数据元素的有序表：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558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A9617A-A8D0-7E36-7195-35AA6D131055}"/>
              </a:ext>
            </a:extLst>
          </p:cNvPr>
          <p:cNvSpPr txBox="1"/>
          <p:nvPr/>
        </p:nvSpPr>
        <p:spPr>
          <a:xfrm>
            <a:off x="1060572" y="158067"/>
            <a:ext cx="1132041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判定树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D7C4DA78-41F1-DEF9-5E7F-236DACA40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7952" y="4984508"/>
            <a:ext cx="6204412" cy="83521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algn="just">
              <a:lnSpc>
                <a:spcPts val="2800"/>
              </a:lnSpc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）若查找给定值为</a:t>
            </a:r>
            <a:r>
              <a:rPr kumimoji="1" lang="en-US" altLang="zh-CN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20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的元素，依次与表中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25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10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15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20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元素比较，共比较</a:t>
            </a:r>
            <a:r>
              <a:rPr kumimoji="1" lang="en-US" altLang="zh-CN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次。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7E9C355-B08D-31BB-8C78-C7DEB98C63AE}"/>
              </a:ext>
            </a:extLst>
          </p:cNvPr>
          <p:cNvGrpSpPr/>
          <p:nvPr/>
        </p:nvGrpSpPr>
        <p:grpSpPr>
          <a:xfrm>
            <a:off x="4713370" y="1384889"/>
            <a:ext cx="5772169" cy="3410433"/>
            <a:chOff x="1946443" y="1040276"/>
            <a:chExt cx="6672657" cy="394247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A6B3D6E-5D15-49A3-D718-656DEB047F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04635" y="454059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8BDADB-82E6-0516-A8E3-C79C71DC3B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70725" y="321598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10</a:t>
              </a:r>
            </a:p>
          </p:txBody>
        </p:sp>
        <p:sp>
          <p:nvSpPr>
            <p:cNvPr id="6" name="Oval 12">
              <a:extLst>
                <a:ext uri="{FF2B5EF4-FFF2-40B4-BE49-F238E27FC236}">
                  <a16:creationId xmlns:a16="http://schemas.microsoft.com/office/drawing/2014/main" id="{E2EAD140-4BE0-4DB0-8DEA-61E97711C1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29985" y="385987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</a:p>
          </p:txBody>
        </p:sp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D254EAA5-0C0B-9FC9-72A1-C939019983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18805" y="454059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20</a:t>
              </a:r>
            </a:p>
          </p:txBody>
        </p:sp>
        <p:sp>
          <p:nvSpPr>
            <p:cNvPr id="8" name="Oval 26">
              <a:extLst>
                <a:ext uri="{FF2B5EF4-FFF2-40B4-BE49-F238E27FC236}">
                  <a16:creationId xmlns:a16="http://schemas.microsoft.com/office/drawing/2014/main" id="{BE551B38-E898-3CCD-D7DF-1769DDBAF1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4155" y="385987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15</a:t>
              </a:r>
            </a:p>
          </p:txBody>
        </p:sp>
        <p:sp>
          <p:nvSpPr>
            <p:cNvPr id="9" name="Oval 39">
              <a:extLst>
                <a:ext uri="{FF2B5EF4-FFF2-40B4-BE49-F238E27FC236}">
                  <a16:creationId xmlns:a16="http://schemas.microsoft.com/office/drawing/2014/main" id="{398BC862-E153-9F89-D103-9C52926B8A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30435" y="455075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29</a:t>
              </a:r>
            </a:p>
          </p:txBody>
        </p:sp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496E0079-C009-F031-E32D-6749811936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525" y="322614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30</a:t>
              </a:r>
            </a:p>
          </p:txBody>
        </p:sp>
        <p:sp>
          <p:nvSpPr>
            <p:cNvPr id="11" name="Oval 48">
              <a:extLst>
                <a:ext uri="{FF2B5EF4-FFF2-40B4-BE49-F238E27FC236}">
                  <a16:creationId xmlns:a16="http://schemas.microsoft.com/office/drawing/2014/main" id="{CC4D65B9-67EF-55C9-01C8-121DCDDA2F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55785" y="387003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28</a:t>
              </a:r>
            </a:p>
          </p:txBody>
        </p:sp>
        <p:sp>
          <p:nvSpPr>
            <p:cNvPr id="12" name="Oval 54">
              <a:extLst>
                <a:ext uri="{FF2B5EF4-FFF2-40B4-BE49-F238E27FC236}">
                  <a16:creationId xmlns:a16="http://schemas.microsoft.com/office/drawing/2014/main" id="{31560B66-3491-20E6-9745-093E092A88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44605" y="455075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40</a:t>
              </a:r>
            </a:p>
          </p:txBody>
        </p:sp>
        <p:sp>
          <p:nvSpPr>
            <p:cNvPr id="13" name="Oval 62">
              <a:extLst>
                <a:ext uri="{FF2B5EF4-FFF2-40B4-BE49-F238E27FC236}">
                  <a16:creationId xmlns:a16="http://schemas.microsoft.com/office/drawing/2014/main" id="{2BEF39F1-1D63-FEC5-10C5-C156774CF9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69955" y="387003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35</a:t>
              </a:r>
            </a:p>
          </p:txBody>
        </p:sp>
        <p:sp>
          <p:nvSpPr>
            <p:cNvPr id="14" name="Oval 74">
              <a:extLst>
                <a:ext uri="{FF2B5EF4-FFF2-40B4-BE49-F238E27FC236}">
                  <a16:creationId xmlns:a16="http://schemas.microsoft.com/office/drawing/2014/main" id="{3425CFCA-9881-8091-DA0A-ADE70D75A6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42045" y="241969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25</a:t>
              </a:r>
            </a:p>
          </p:txBody>
        </p:sp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53BD2296-1D1D-874C-F10C-C30AFAB57465}"/>
                </a:ext>
              </a:extLst>
            </p:cNvPr>
            <p:cNvSpPr/>
            <p:nvPr/>
          </p:nvSpPr>
          <p:spPr>
            <a:xfrm>
              <a:off x="7947235" y="2376194"/>
              <a:ext cx="144000" cy="2520000"/>
            </a:xfrm>
            <a:prstGeom prst="rightBrace">
              <a:avLst/>
            </a:prstGeom>
            <a:ln w="28575">
              <a:solidFill>
                <a:srgbClr val="F2980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6" name="TextBox 35">
              <a:extLst>
                <a:ext uri="{FF2B5EF4-FFF2-40B4-BE49-F238E27FC236}">
                  <a16:creationId xmlns:a16="http://schemas.microsoft.com/office/drawing/2014/main" id="{3A033A9D-F46F-DCFE-2D71-2184FE0E914C}"/>
                </a:ext>
              </a:extLst>
            </p:cNvPr>
            <p:cNvSpPr txBox="1"/>
            <p:nvPr/>
          </p:nvSpPr>
          <p:spPr>
            <a:xfrm>
              <a:off x="8085413" y="2967368"/>
              <a:ext cx="533687" cy="128588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内部结点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D8EA9AD-C033-9F7C-64AC-8ECB084D10DE}"/>
                </a:ext>
              </a:extLst>
            </p:cNvPr>
            <p:cNvCxnSpPr>
              <a:stCxn id="14" idx="2"/>
              <a:endCxn id="5" idx="7"/>
            </p:cNvCxnSpPr>
            <p:nvPr/>
          </p:nvCxnSpPr>
          <p:spPr>
            <a:xfrm rot="10800000" flipV="1">
              <a:off x="3239461" y="2635693"/>
              <a:ext cx="1302585" cy="64355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6493A51-558D-6E06-EF4F-E5C1A5801726}"/>
                </a:ext>
              </a:extLst>
            </p:cNvPr>
            <p:cNvCxnSpPr>
              <a:stCxn id="5" idx="3"/>
              <a:endCxn id="6" idx="7"/>
            </p:cNvCxnSpPr>
            <p:nvPr/>
          </p:nvCxnSpPr>
          <p:spPr>
            <a:xfrm rot="5400000">
              <a:off x="2497145" y="3486294"/>
              <a:ext cx="338420" cy="5352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8E66002-7062-BB4A-ED1D-522903CE9D73}"/>
                </a:ext>
              </a:extLst>
            </p:cNvPr>
            <p:cNvCxnSpPr>
              <a:stCxn id="5" idx="5"/>
              <a:endCxn id="8" idx="1"/>
            </p:cNvCxnSpPr>
            <p:nvPr/>
          </p:nvCxnSpPr>
          <p:spPr>
            <a:xfrm rot="16200000" flipH="1">
              <a:off x="3304230" y="3519949"/>
              <a:ext cx="338420" cy="467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73AAE706-6665-1B43-107D-548FE623ED5E}"/>
                </a:ext>
              </a:extLst>
            </p:cNvPr>
            <p:cNvCxnSpPr>
              <a:stCxn id="8" idx="5"/>
              <a:endCxn id="7" idx="0"/>
            </p:cNvCxnSpPr>
            <p:nvPr/>
          </p:nvCxnSpPr>
          <p:spPr>
            <a:xfrm rot="16200000" flipH="1">
              <a:off x="3967855" y="4273643"/>
              <a:ext cx="311985" cy="2219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2FE2669-74A6-20F7-BCE9-1963E3E5E272}"/>
                </a:ext>
              </a:extLst>
            </p:cNvPr>
            <p:cNvCxnSpPr>
              <a:stCxn id="6" idx="5"/>
              <a:endCxn id="4" idx="0"/>
            </p:cNvCxnSpPr>
            <p:nvPr/>
          </p:nvCxnSpPr>
          <p:spPr>
            <a:xfrm rot="16200000" flipH="1">
              <a:off x="2353685" y="4273643"/>
              <a:ext cx="311985" cy="2219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C92DEA2-DAA6-024B-8DA5-287A6F0002DC}"/>
                </a:ext>
              </a:extLst>
            </p:cNvPr>
            <p:cNvCxnSpPr>
              <a:stCxn id="14" idx="6"/>
              <a:endCxn id="10" idx="1"/>
            </p:cNvCxnSpPr>
            <p:nvPr/>
          </p:nvCxnSpPr>
          <p:spPr>
            <a:xfrm>
              <a:off x="4974045" y="2635694"/>
              <a:ext cx="1185745" cy="6537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1BBB170-DAD0-A780-ABDE-D364F747BB62}"/>
                </a:ext>
              </a:extLst>
            </p:cNvPr>
            <p:cNvCxnSpPr>
              <a:stCxn id="10" idx="3"/>
              <a:endCxn id="11" idx="7"/>
            </p:cNvCxnSpPr>
            <p:nvPr/>
          </p:nvCxnSpPr>
          <p:spPr>
            <a:xfrm rot="5400000">
              <a:off x="5722945" y="3496454"/>
              <a:ext cx="338420" cy="5352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3BF6E1A-9DE2-8CC2-3D62-DB7C9DD7A0A2}"/>
                </a:ext>
              </a:extLst>
            </p:cNvPr>
            <p:cNvCxnSpPr>
              <a:stCxn id="10" idx="5"/>
              <a:endCxn id="13" idx="1"/>
            </p:cNvCxnSpPr>
            <p:nvPr/>
          </p:nvCxnSpPr>
          <p:spPr>
            <a:xfrm rot="16200000" flipH="1">
              <a:off x="6530030" y="3530109"/>
              <a:ext cx="338420" cy="467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4757F6B-372F-8107-92DE-EC75A0E77591}"/>
                </a:ext>
              </a:extLst>
            </p:cNvPr>
            <p:cNvCxnSpPr>
              <a:stCxn id="11" idx="5"/>
              <a:endCxn id="9" idx="0"/>
            </p:cNvCxnSpPr>
            <p:nvPr/>
          </p:nvCxnSpPr>
          <p:spPr>
            <a:xfrm rot="16200000" flipH="1">
              <a:off x="5579485" y="4283803"/>
              <a:ext cx="311985" cy="2219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050A700-F35F-FE0C-657F-0FB68EE1EC1F}"/>
                </a:ext>
              </a:extLst>
            </p:cNvPr>
            <p:cNvCxnSpPr>
              <a:stCxn id="13" idx="5"/>
              <a:endCxn id="12" idx="0"/>
            </p:cNvCxnSpPr>
            <p:nvPr/>
          </p:nvCxnSpPr>
          <p:spPr>
            <a:xfrm rot="16200000" flipH="1">
              <a:off x="7193655" y="4283803"/>
              <a:ext cx="311985" cy="2219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8" name="TextBox 66">
              <a:extLst>
                <a:ext uri="{FF2B5EF4-FFF2-40B4-BE49-F238E27FC236}">
                  <a16:creationId xmlns:a16="http://schemas.microsoft.com/office/drawing/2014/main" id="{FBF1558F-D678-02EF-048E-246B14C373E6}"/>
                </a:ext>
              </a:extLst>
            </p:cNvPr>
            <p:cNvSpPr txBox="1"/>
            <p:nvPr/>
          </p:nvSpPr>
          <p:spPr>
            <a:xfrm>
              <a:off x="1946443" y="1357275"/>
              <a:ext cx="5715040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(2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10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15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20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25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28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29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30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35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</a:t>
              </a:r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40)</a:t>
              </a:r>
              <a:endPara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" name="下箭头 67">
              <a:extLst>
                <a:ext uri="{FF2B5EF4-FFF2-40B4-BE49-F238E27FC236}">
                  <a16:creationId xmlns:a16="http://schemas.microsoft.com/office/drawing/2014/main" id="{FBB6309C-553F-F7C3-45E6-6134F7EC1CF9}"/>
                </a:ext>
              </a:extLst>
            </p:cNvPr>
            <p:cNvSpPr/>
            <p:nvPr/>
          </p:nvSpPr>
          <p:spPr>
            <a:xfrm>
              <a:off x="4661088" y="1857339"/>
              <a:ext cx="214314" cy="457778"/>
            </a:xfrm>
            <a:prstGeom prst="downArrow">
              <a:avLst/>
            </a:prstGeom>
            <a:solidFill>
              <a:srgbClr val="F29803"/>
            </a:solidFill>
            <a:ln>
              <a:solidFill>
                <a:srgbClr val="F29803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0" name="TextBox 68">
              <a:extLst>
                <a:ext uri="{FF2B5EF4-FFF2-40B4-BE49-F238E27FC236}">
                  <a16:creationId xmlns:a16="http://schemas.microsoft.com/office/drawing/2014/main" id="{04326EA1-AE3F-E5CA-2483-DED7B1C51A3D}"/>
                </a:ext>
              </a:extLst>
            </p:cNvPr>
            <p:cNvSpPr txBox="1"/>
            <p:nvPr/>
          </p:nvSpPr>
          <p:spPr>
            <a:xfrm>
              <a:off x="2089318" y="1040276"/>
              <a:ext cx="285752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0</a:t>
              </a:r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1" name="TextBox 69">
              <a:extLst>
                <a:ext uri="{FF2B5EF4-FFF2-40B4-BE49-F238E27FC236}">
                  <a16:creationId xmlns:a16="http://schemas.microsoft.com/office/drawing/2014/main" id="{69682B68-4BE8-24D4-48FC-9386AB56FF29}"/>
                </a:ext>
              </a:extLst>
            </p:cNvPr>
            <p:cNvSpPr txBox="1"/>
            <p:nvPr/>
          </p:nvSpPr>
          <p:spPr>
            <a:xfrm>
              <a:off x="2497851" y="1040276"/>
              <a:ext cx="285752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2" name="TextBox 70">
              <a:extLst>
                <a:ext uri="{FF2B5EF4-FFF2-40B4-BE49-F238E27FC236}">
                  <a16:creationId xmlns:a16="http://schemas.microsoft.com/office/drawing/2014/main" id="{CE08FD65-A6A3-FB29-B436-D6109BDF1708}"/>
                </a:ext>
              </a:extLst>
            </p:cNvPr>
            <p:cNvSpPr txBox="1"/>
            <p:nvPr/>
          </p:nvSpPr>
          <p:spPr>
            <a:xfrm>
              <a:off x="2946575" y="1040276"/>
              <a:ext cx="285752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3" name="TextBox 71">
              <a:extLst>
                <a:ext uri="{FF2B5EF4-FFF2-40B4-BE49-F238E27FC236}">
                  <a16:creationId xmlns:a16="http://schemas.microsoft.com/office/drawing/2014/main" id="{172BAFC6-E19D-8127-43F0-ABEAC7EE56A4}"/>
                </a:ext>
              </a:extLst>
            </p:cNvPr>
            <p:cNvSpPr txBox="1"/>
            <p:nvPr/>
          </p:nvSpPr>
          <p:spPr>
            <a:xfrm>
              <a:off x="3518079" y="1040276"/>
              <a:ext cx="285752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4" name="TextBox 72">
              <a:extLst>
                <a:ext uri="{FF2B5EF4-FFF2-40B4-BE49-F238E27FC236}">
                  <a16:creationId xmlns:a16="http://schemas.microsoft.com/office/drawing/2014/main" id="{62582EA5-CF8C-45C6-67A3-B47CBF61EEFF}"/>
                </a:ext>
              </a:extLst>
            </p:cNvPr>
            <p:cNvSpPr txBox="1"/>
            <p:nvPr/>
          </p:nvSpPr>
          <p:spPr>
            <a:xfrm>
              <a:off x="4018145" y="1040276"/>
              <a:ext cx="285752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4</a:t>
              </a:r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5" name="TextBox 73">
              <a:extLst>
                <a:ext uri="{FF2B5EF4-FFF2-40B4-BE49-F238E27FC236}">
                  <a16:creationId xmlns:a16="http://schemas.microsoft.com/office/drawing/2014/main" id="{EFF904FD-42F4-13A3-CF60-06BD1A5184A9}"/>
                </a:ext>
              </a:extLst>
            </p:cNvPr>
            <p:cNvSpPr txBox="1"/>
            <p:nvPr/>
          </p:nvSpPr>
          <p:spPr>
            <a:xfrm>
              <a:off x="4589649" y="1040276"/>
              <a:ext cx="285752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5</a:t>
              </a:r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6" name="TextBox 74">
              <a:extLst>
                <a:ext uri="{FF2B5EF4-FFF2-40B4-BE49-F238E27FC236}">
                  <a16:creationId xmlns:a16="http://schemas.microsoft.com/office/drawing/2014/main" id="{258A3BAD-1AE7-B215-F6DE-3BC403D5E785}"/>
                </a:ext>
              </a:extLst>
            </p:cNvPr>
            <p:cNvSpPr txBox="1"/>
            <p:nvPr/>
          </p:nvSpPr>
          <p:spPr>
            <a:xfrm>
              <a:off x="5109811" y="1040276"/>
              <a:ext cx="285752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6</a:t>
              </a:r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7" name="TextBox 75">
              <a:extLst>
                <a:ext uri="{FF2B5EF4-FFF2-40B4-BE49-F238E27FC236}">
                  <a16:creationId xmlns:a16="http://schemas.microsoft.com/office/drawing/2014/main" id="{EB51FE5A-43E9-BA5A-B148-29E2EC6FD7FB}"/>
                </a:ext>
              </a:extLst>
            </p:cNvPr>
            <p:cNvSpPr txBox="1"/>
            <p:nvPr/>
          </p:nvSpPr>
          <p:spPr>
            <a:xfrm>
              <a:off x="5661219" y="1040276"/>
              <a:ext cx="285752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7</a:t>
              </a:r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8" name="TextBox 76">
              <a:extLst>
                <a:ext uri="{FF2B5EF4-FFF2-40B4-BE49-F238E27FC236}">
                  <a16:creationId xmlns:a16="http://schemas.microsoft.com/office/drawing/2014/main" id="{850FB5D3-B850-13E7-CDAD-0DAEAC95F784}"/>
                </a:ext>
              </a:extLst>
            </p:cNvPr>
            <p:cNvSpPr txBox="1"/>
            <p:nvPr/>
          </p:nvSpPr>
          <p:spPr>
            <a:xfrm>
              <a:off x="6161285" y="1040276"/>
              <a:ext cx="285752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8</a:t>
              </a:r>
              <a:endPara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9" name="TextBox 77">
              <a:extLst>
                <a:ext uri="{FF2B5EF4-FFF2-40B4-BE49-F238E27FC236}">
                  <a16:creationId xmlns:a16="http://schemas.microsoft.com/office/drawing/2014/main" id="{3BE612F0-B219-A807-CE7C-2670CD5F78A7}"/>
                </a:ext>
              </a:extLst>
            </p:cNvPr>
            <p:cNvSpPr txBox="1"/>
            <p:nvPr/>
          </p:nvSpPr>
          <p:spPr>
            <a:xfrm>
              <a:off x="6661351" y="1040276"/>
              <a:ext cx="285752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9</a:t>
              </a:r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0" name="TextBox 78">
              <a:extLst>
                <a:ext uri="{FF2B5EF4-FFF2-40B4-BE49-F238E27FC236}">
                  <a16:creationId xmlns:a16="http://schemas.microsoft.com/office/drawing/2014/main" id="{8904C3E1-477D-6F4F-8DBA-BA6BA4DD514E}"/>
                </a:ext>
              </a:extLst>
            </p:cNvPr>
            <p:cNvSpPr txBox="1"/>
            <p:nvPr/>
          </p:nvSpPr>
          <p:spPr>
            <a:xfrm>
              <a:off x="7136699" y="1040276"/>
              <a:ext cx="483943" cy="42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10</a:t>
              </a:r>
              <a:endPara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7FF9094B-8967-E7E4-8CC6-AA8AF3580112}"/>
                </a:ext>
              </a:extLst>
            </p:cNvPr>
            <p:cNvCxnSpPr/>
            <p:nvPr/>
          </p:nvCxnSpPr>
          <p:spPr>
            <a:xfrm rot="10800000" flipV="1">
              <a:off x="3375203" y="2786034"/>
              <a:ext cx="1143008" cy="5715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7308F18-BAC9-164F-D053-7E72B5416DF4}"/>
                </a:ext>
              </a:extLst>
            </p:cNvPr>
            <p:cNvCxnSpPr/>
            <p:nvPr/>
          </p:nvCxnSpPr>
          <p:spPr>
            <a:xfrm>
              <a:off x="3375203" y="3500414"/>
              <a:ext cx="433610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BC0C3DE1-67EF-E646-0605-8A245F7E4DAC}"/>
                </a:ext>
              </a:extLst>
            </p:cNvPr>
            <p:cNvCxnSpPr/>
            <p:nvPr/>
          </p:nvCxnSpPr>
          <p:spPr>
            <a:xfrm rot="16200000" flipH="1">
              <a:off x="4012042" y="4208691"/>
              <a:ext cx="428628" cy="29795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组合 47">
            <a:extLst>
              <a:ext uri="{FF2B5EF4-FFF2-40B4-BE49-F238E27FC236}">
                <a16:creationId xmlns:a16="http://schemas.microsoft.com/office/drawing/2014/main" id="{2AA65661-A597-A01D-4EDA-6B65219367D5}"/>
              </a:ext>
            </a:extLst>
          </p:cNvPr>
          <p:cNvGrpSpPr/>
          <p:nvPr/>
        </p:nvGrpSpPr>
        <p:grpSpPr>
          <a:xfrm>
            <a:off x="5650018" y="5788303"/>
            <a:ext cx="2571768" cy="716500"/>
            <a:chOff x="1785918" y="5153534"/>
            <a:chExt cx="2571768" cy="716500"/>
          </a:xfrm>
        </p:grpSpPr>
        <p:sp>
          <p:nvSpPr>
            <p:cNvPr id="45" name="上箭头 44">
              <a:extLst>
                <a:ext uri="{FF2B5EF4-FFF2-40B4-BE49-F238E27FC236}">
                  <a16:creationId xmlns:a16="http://schemas.microsoft.com/office/drawing/2014/main" id="{1662BE37-D3A6-1B5B-2A8A-59FFC834262D}"/>
                </a:ext>
              </a:extLst>
            </p:cNvPr>
            <p:cNvSpPr/>
            <p:nvPr/>
          </p:nvSpPr>
          <p:spPr>
            <a:xfrm>
              <a:off x="2571736" y="5153534"/>
              <a:ext cx="142876" cy="396000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6" name="TextBox 46">
              <a:extLst>
                <a:ext uri="{FF2B5EF4-FFF2-40B4-BE49-F238E27FC236}">
                  <a16:creationId xmlns:a16="http://schemas.microsoft.com/office/drawing/2014/main" id="{F2798385-0667-F321-A0AF-AFCCA835610A}"/>
                </a:ext>
              </a:extLst>
            </p:cNvPr>
            <p:cNvSpPr txBox="1"/>
            <p:nvPr/>
          </p:nvSpPr>
          <p:spPr>
            <a:xfrm>
              <a:off x="1785918" y="5500702"/>
              <a:ext cx="2571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关键字比较的个数</a:t>
              </a:r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BC915A40-9902-3AE2-C831-D48C1985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116" y="1574930"/>
            <a:ext cx="5040996" cy="50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25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D77B5B-DA3C-8048-DC36-8117125AFD9D}"/>
              </a:ext>
            </a:extLst>
          </p:cNvPr>
          <p:cNvSpPr txBox="1"/>
          <p:nvPr/>
        </p:nvSpPr>
        <p:spPr>
          <a:xfrm>
            <a:off x="1066049" y="158067"/>
            <a:ext cx="3026791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带外部结点的判定树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CAF517B1-3C7C-1974-790C-D3AF8B5AC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871" y="5422871"/>
            <a:ext cx="7629098" cy="51313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）若查找给定值为</a:t>
            </a:r>
            <a:r>
              <a:rPr kumimoji="1" lang="en-US" altLang="zh-CN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26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的元素，依次与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25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30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28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元素比较，共比较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次。     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581AF110-93A0-64EF-01AC-728274E269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64426" y="3735155"/>
            <a:ext cx="432000" cy="43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83A4CC2-F045-22E5-8C40-682474E36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0516" y="2410545"/>
            <a:ext cx="432000" cy="43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10</a:t>
            </a:r>
          </a:p>
        </p:txBody>
      </p:sp>
      <p:sp>
        <p:nvSpPr>
          <p:cNvPr id="7" name="Oval 12">
            <a:extLst>
              <a:ext uri="{FF2B5EF4-FFF2-40B4-BE49-F238E27FC236}">
                <a16:creationId xmlns:a16="http://schemas.microsoft.com/office/drawing/2014/main" id="{6B2D6C07-E81B-08EB-F88C-6E259ADB86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9776" y="3054435"/>
            <a:ext cx="432000" cy="43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</a:p>
        </p:txBody>
      </p:sp>
      <p:sp>
        <p:nvSpPr>
          <p:cNvPr id="8" name="Oval 18">
            <a:extLst>
              <a:ext uri="{FF2B5EF4-FFF2-40B4-BE49-F238E27FC236}">
                <a16:creationId xmlns:a16="http://schemas.microsoft.com/office/drawing/2014/main" id="{63128EC6-0591-B696-5CA3-A030EB508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78596" y="3735155"/>
            <a:ext cx="432000" cy="43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20</a:t>
            </a:r>
          </a:p>
        </p:txBody>
      </p:sp>
      <p:sp>
        <p:nvSpPr>
          <p:cNvPr id="9" name="Oval 26">
            <a:extLst>
              <a:ext uri="{FF2B5EF4-FFF2-40B4-BE49-F238E27FC236}">
                <a16:creationId xmlns:a16="http://schemas.microsoft.com/office/drawing/2014/main" id="{750C4AA7-3435-099C-32CD-6E11864133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3946" y="3054435"/>
            <a:ext cx="432000" cy="43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15</a:t>
            </a:r>
          </a:p>
        </p:txBody>
      </p:sp>
      <p:sp>
        <p:nvSpPr>
          <p:cNvPr id="10" name="Oval 39">
            <a:extLst>
              <a:ext uri="{FF2B5EF4-FFF2-40B4-BE49-F238E27FC236}">
                <a16:creationId xmlns:a16="http://schemas.microsoft.com/office/drawing/2014/main" id="{EB3BEDA1-1DCD-8D25-6035-C99740C99C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0226" y="3745315"/>
            <a:ext cx="432000" cy="43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29</a:t>
            </a:r>
          </a:p>
        </p:txBody>
      </p:sp>
      <p:sp>
        <p:nvSpPr>
          <p:cNvPr id="11" name="Oval 40">
            <a:extLst>
              <a:ext uri="{FF2B5EF4-FFF2-40B4-BE49-F238E27FC236}">
                <a16:creationId xmlns:a16="http://schemas.microsoft.com/office/drawing/2014/main" id="{655B483A-C94E-CB69-67BD-E792C92A94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6316" y="2420705"/>
            <a:ext cx="432000" cy="43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30</a:t>
            </a:r>
          </a:p>
        </p:txBody>
      </p:sp>
      <p:sp>
        <p:nvSpPr>
          <p:cNvPr id="12" name="Oval 48">
            <a:extLst>
              <a:ext uri="{FF2B5EF4-FFF2-40B4-BE49-F238E27FC236}">
                <a16:creationId xmlns:a16="http://schemas.microsoft.com/office/drawing/2014/main" id="{24348EDB-C4EE-7CE9-7EFD-F4EB5936BF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15576" y="3064595"/>
            <a:ext cx="432000" cy="43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28</a:t>
            </a:r>
          </a:p>
        </p:txBody>
      </p:sp>
      <p:sp>
        <p:nvSpPr>
          <p:cNvPr id="13" name="Oval 54">
            <a:extLst>
              <a:ext uri="{FF2B5EF4-FFF2-40B4-BE49-F238E27FC236}">
                <a16:creationId xmlns:a16="http://schemas.microsoft.com/office/drawing/2014/main" id="{796F464B-D6E1-7D26-E2ED-ED9EAE4CF1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04396" y="3745315"/>
            <a:ext cx="432000" cy="43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40</a:t>
            </a:r>
          </a:p>
        </p:txBody>
      </p:sp>
      <p:sp>
        <p:nvSpPr>
          <p:cNvPr id="14" name="Oval 62">
            <a:extLst>
              <a:ext uri="{FF2B5EF4-FFF2-40B4-BE49-F238E27FC236}">
                <a16:creationId xmlns:a16="http://schemas.microsoft.com/office/drawing/2014/main" id="{AF2DC233-BCC4-DE43-5F51-064FB61308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29746" y="3064595"/>
            <a:ext cx="432000" cy="43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35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562A5C6F-880D-40C5-860F-6CA46F150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313" y="4607429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2~3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76DD8BD-9244-4F65-1582-D8A1CA25F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343" y="4597269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3~10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EB2BB0B6-3E4E-C303-11BE-C122ACB64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483" y="3926709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&lt;2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632D7C2B-CA9B-31F5-0346-195845A3E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483" y="4607429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15~20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EAF90024-6A50-DABE-5B34-B099AF66A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513" y="4597269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20~25</a:t>
            </a: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C6EA8B4E-CC06-389E-6F50-64D27B70A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653" y="3926700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10~15</a:t>
            </a:r>
          </a:p>
        </p:txBody>
      </p:sp>
      <p:sp>
        <p:nvSpPr>
          <p:cNvPr id="21" name="Rectangle 44">
            <a:extLst>
              <a:ext uri="{FF2B5EF4-FFF2-40B4-BE49-F238E27FC236}">
                <a16:creationId xmlns:a16="http://schemas.microsoft.com/office/drawing/2014/main" id="{5DE01F1C-870B-63CE-3453-683D168B8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113" y="4617589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28~29</a:t>
            </a:r>
          </a:p>
        </p:txBody>
      </p:sp>
      <p:sp>
        <p:nvSpPr>
          <p:cNvPr id="22" name="Rectangle 45">
            <a:extLst>
              <a:ext uri="{FF2B5EF4-FFF2-40B4-BE49-F238E27FC236}">
                <a16:creationId xmlns:a16="http://schemas.microsoft.com/office/drawing/2014/main" id="{E9FD97DC-2F52-8022-FC21-3F894210A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143" y="4607429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29~30</a:t>
            </a:r>
          </a:p>
        </p:txBody>
      </p:sp>
      <p:sp>
        <p:nvSpPr>
          <p:cNvPr id="23" name="Rectangle 53">
            <a:extLst>
              <a:ext uri="{FF2B5EF4-FFF2-40B4-BE49-F238E27FC236}">
                <a16:creationId xmlns:a16="http://schemas.microsoft.com/office/drawing/2014/main" id="{19B3FC04-79D9-2596-DF7E-D99AEFDDD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283" y="3936869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25~28</a:t>
            </a:r>
          </a:p>
        </p:txBody>
      </p:sp>
      <p:sp>
        <p:nvSpPr>
          <p:cNvPr id="24" name="Rectangle 58">
            <a:extLst>
              <a:ext uri="{FF2B5EF4-FFF2-40B4-BE49-F238E27FC236}">
                <a16:creationId xmlns:a16="http://schemas.microsoft.com/office/drawing/2014/main" id="{0998CF7D-2887-6A2B-E760-AD29E5D12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283" y="4617589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35~40</a:t>
            </a:r>
          </a:p>
        </p:txBody>
      </p:sp>
      <p:sp>
        <p:nvSpPr>
          <p:cNvPr id="25" name="Rectangle 59">
            <a:extLst>
              <a:ext uri="{FF2B5EF4-FFF2-40B4-BE49-F238E27FC236}">
                <a16:creationId xmlns:a16="http://schemas.microsoft.com/office/drawing/2014/main" id="{EF3B5455-13D7-345D-DEA1-8827435B1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13" y="4607429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&gt;40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1F486515-EB9B-2050-AF9E-B8CADBDC8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453" y="3936869"/>
            <a:ext cx="648000" cy="246221"/>
          </a:xfrm>
          <a:prstGeom prst="rect">
            <a:avLst/>
          </a:prstGeom>
          <a:solidFill>
            <a:srgbClr val="F29803"/>
          </a:solidFill>
          <a:ln>
            <a:solidFill>
              <a:srgbClr val="F29803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30~35</a:t>
            </a:r>
          </a:p>
        </p:txBody>
      </p:sp>
      <p:sp>
        <p:nvSpPr>
          <p:cNvPr id="27" name="Oval 74">
            <a:extLst>
              <a:ext uri="{FF2B5EF4-FFF2-40B4-BE49-F238E27FC236}">
                <a16:creationId xmlns:a16="http://schemas.microsoft.com/office/drawing/2014/main" id="{5D0710D7-91EE-A589-1FC4-C53221C0BC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01836" y="1614255"/>
            <a:ext cx="432000" cy="43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25</a:t>
            </a:r>
          </a:p>
        </p:txBody>
      </p:sp>
      <p:sp>
        <p:nvSpPr>
          <p:cNvPr id="28" name="TextBox 48">
            <a:extLst>
              <a:ext uri="{FF2B5EF4-FFF2-40B4-BE49-F238E27FC236}">
                <a16:creationId xmlns:a16="http://schemas.microsoft.com/office/drawing/2014/main" id="{D7B0A526-5179-BA9F-4060-22DB175B3B75}"/>
              </a:ext>
            </a:extLst>
          </p:cNvPr>
          <p:cNvSpPr txBox="1"/>
          <p:nvPr/>
        </p:nvSpPr>
        <p:spPr>
          <a:xfrm>
            <a:off x="8019782" y="3471643"/>
            <a:ext cx="121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外部结点</a:t>
            </a:r>
            <a:endParaRPr lang="zh-CN" altLang="en-US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39C0DA4-DCF0-8EFB-62C6-41E0A7CBCCE5}"/>
              </a:ext>
            </a:extLst>
          </p:cNvPr>
          <p:cNvCxnSpPr>
            <a:stCxn id="28" idx="2"/>
          </p:cNvCxnSpPr>
          <p:nvPr/>
        </p:nvCxnSpPr>
        <p:spPr>
          <a:xfrm flipH="1">
            <a:off x="8019787" y="3840975"/>
            <a:ext cx="607202" cy="559364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E104E32-BD9C-AFD1-7111-45BD47F072B5}"/>
              </a:ext>
            </a:extLst>
          </p:cNvPr>
          <p:cNvCxnSpPr>
            <a:stCxn id="28" idx="1"/>
            <a:endCxn id="26" idx="3"/>
          </p:cNvCxnSpPr>
          <p:nvPr/>
        </p:nvCxnSpPr>
        <p:spPr>
          <a:xfrm flipH="1">
            <a:off x="6935453" y="3656309"/>
            <a:ext cx="1084329" cy="403671"/>
          </a:xfrm>
          <a:prstGeom prst="straightConnector1">
            <a:avLst/>
          </a:prstGeom>
          <a:ln w="28575">
            <a:solidFill>
              <a:srgbClr val="F2980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7E15D26-1687-ED40-B1CB-F4382B652E48}"/>
              </a:ext>
            </a:extLst>
          </p:cNvPr>
          <p:cNvCxnSpPr>
            <a:stCxn id="27" idx="2"/>
            <a:endCxn id="6" idx="7"/>
          </p:cNvCxnSpPr>
          <p:nvPr/>
        </p:nvCxnSpPr>
        <p:spPr>
          <a:xfrm rot="10800000" flipV="1">
            <a:off x="3199253" y="1830255"/>
            <a:ext cx="1302585" cy="6435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16316EE-ADE1-C4C7-B16F-BA36D67F175E}"/>
              </a:ext>
            </a:extLst>
          </p:cNvPr>
          <p:cNvCxnSpPr>
            <a:stCxn id="27" idx="6"/>
            <a:endCxn id="11" idx="1"/>
          </p:cNvCxnSpPr>
          <p:nvPr/>
        </p:nvCxnSpPr>
        <p:spPr>
          <a:xfrm>
            <a:off x="4933837" y="1830256"/>
            <a:ext cx="1185745" cy="6537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94AC67B-928F-7E43-DAD5-C8B0C318B9F7}"/>
              </a:ext>
            </a:extLst>
          </p:cNvPr>
          <p:cNvCxnSpPr>
            <a:stCxn id="6" idx="3"/>
            <a:endCxn id="7" idx="7"/>
          </p:cNvCxnSpPr>
          <p:nvPr/>
        </p:nvCxnSpPr>
        <p:spPr>
          <a:xfrm rot="5400000">
            <a:off x="2456936" y="2680855"/>
            <a:ext cx="338420" cy="5352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A3FDD5A-9577-AD6A-C1EF-5A4B36A73D75}"/>
              </a:ext>
            </a:extLst>
          </p:cNvPr>
          <p:cNvCxnSpPr>
            <a:stCxn id="6" idx="5"/>
            <a:endCxn id="9" idx="1"/>
          </p:cNvCxnSpPr>
          <p:nvPr/>
        </p:nvCxnSpPr>
        <p:spPr>
          <a:xfrm rot="16200000" flipH="1">
            <a:off x="3264021" y="2714510"/>
            <a:ext cx="338420" cy="4679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76509232-8B37-0563-020C-F59EBF513A7D}"/>
              </a:ext>
            </a:extLst>
          </p:cNvPr>
          <p:cNvCxnSpPr>
            <a:stCxn id="7" idx="3"/>
            <a:endCxn id="17" idx="0"/>
          </p:cNvCxnSpPr>
          <p:nvPr/>
        </p:nvCxnSpPr>
        <p:spPr>
          <a:xfrm flipH="1">
            <a:off x="1771483" y="3423170"/>
            <a:ext cx="281558" cy="5035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8E84DBE-C720-1BD0-2BFD-10C08A4F58A0}"/>
              </a:ext>
            </a:extLst>
          </p:cNvPr>
          <p:cNvCxnSpPr>
            <a:stCxn id="7" idx="5"/>
            <a:endCxn id="5" idx="0"/>
          </p:cNvCxnSpPr>
          <p:nvPr/>
        </p:nvCxnSpPr>
        <p:spPr>
          <a:xfrm rot="16200000" flipH="1">
            <a:off x="2313477" y="3468205"/>
            <a:ext cx="311985" cy="2219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019D90-EDB2-2949-CF51-30718842DB9E}"/>
              </a:ext>
            </a:extLst>
          </p:cNvPr>
          <p:cNvCxnSpPr>
            <a:stCxn id="5" idx="3"/>
            <a:endCxn id="15" idx="0"/>
          </p:cNvCxnSpPr>
          <p:nvPr/>
        </p:nvCxnSpPr>
        <p:spPr>
          <a:xfrm flipH="1">
            <a:off x="2189313" y="4103890"/>
            <a:ext cx="238378" cy="5035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4B0D3AC-77BC-86E2-4E3E-5CA0E4D28A4D}"/>
              </a:ext>
            </a:extLst>
          </p:cNvPr>
          <p:cNvCxnSpPr>
            <a:stCxn id="5" idx="5"/>
            <a:endCxn id="16" idx="0"/>
          </p:cNvCxnSpPr>
          <p:nvPr/>
        </p:nvCxnSpPr>
        <p:spPr>
          <a:xfrm>
            <a:off x="2733161" y="4103890"/>
            <a:ext cx="204182" cy="4933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374378F-CE72-4CEE-DA06-8978B535DE4A}"/>
              </a:ext>
            </a:extLst>
          </p:cNvPr>
          <p:cNvCxnSpPr>
            <a:stCxn id="9" idx="3"/>
            <a:endCxn id="20" idx="0"/>
          </p:cNvCxnSpPr>
          <p:nvPr/>
        </p:nvCxnSpPr>
        <p:spPr>
          <a:xfrm flipH="1">
            <a:off x="3385653" y="3423171"/>
            <a:ext cx="281558" cy="5035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91A3CAC-1CA2-1301-C88F-19F0275DB8A9}"/>
              </a:ext>
            </a:extLst>
          </p:cNvPr>
          <p:cNvCxnSpPr>
            <a:stCxn id="8" idx="3"/>
            <a:endCxn id="18" idx="0"/>
          </p:cNvCxnSpPr>
          <p:nvPr/>
        </p:nvCxnSpPr>
        <p:spPr>
          <a:xfrm flipH="1">
            <a:off x="3803483" y="4103890"/>
            <a:ext cx="238378" cy="5035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BEDB431-F696-64E5-F27C-49D669FEC4B8}"/>
              </a:ext>
            </a:extLst>
          </p:cNvPr>
          <p:cNvCxnSpPr>
            <a:stCxn id="8" idx="5"/>
            <a:endCxn id="19" idx="0"/>
          </p:cNvCxnSpPr>
          <p:nvPr/>
        </p:nvCxnSpPr>
        <p:spPr>
          <a:xfrm>
            <a:off x="4347331" y="4103890"/>
            <a:ext cx="204182" cy="4933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3359632-A415-E390-FACE-D38CF8ABFFC4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rot="5400000">
            <a:off x="5682736" y="2691015"/>
            <a:ext cx="338420" cy="5352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1899EAF-D76F-5C2F-6D74-267D06FFD6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19839" y="2724670"/>
            <a:ext cx="338420" cy="4679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25E2397-A781-CA37-894C-FE2930FEF09B}"/>
              </a:ext>
            </a:extLst>
          </p:cNvPr>
          <p:cNvCxnSpPr>
            <a:cxnSpLocks/>
          </p:cNvCxnSpPr>
          <p:nvPr/>
        </p:nvCxnSpPr>
        <p:spPr>
          <a:xfrm flipH="1">
            <a:off x="5027301" y="3433331"/>
            <a:ext cx="281558" cy="4466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7C022DA-ABAD-B5BE-4F1E-C55A6C6D2B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69295" y="3478365"/>
            <a:ext cx="311985" cy="2219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E2BD8D2-9023-5C12-56A5-CE556BE0AD09}"/>
              </a:ext>
            </a:extLst>
          </p:cNvPr>
          <p:cNvCxnSpPr>
            <a:cxnSpLocks/>
          </p:cNvCxnSpPr>
          <p:nvPr/>
        </p:nvCxnSpPr>
        <p:spPr>
          <a:xfrm flipH="1">
            <a:off x="5445131" y="4114051"/>
            <a:ext cx="238378" cy="4466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B9A5433-EB3D-92C5-615B-23064BE6090D}"/>
              </a:ext>
            </a:extLst>
          </p:cNvPr>
          <p:cNvCxnSpPr>
            <a:cxnSpLocks/>
          </p:cNvCxnSpPr>
          <p:nvPr/>
        </p:nvCxnSpPr>
        <p:spPr>
          <a:xfrm>
            <a:off x="5988979" y="4114051"/>
            <a:ext cx="204182" cy="4364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FC447E6-2DF7-A0AC-B973-277265B74F45}"/>
              </a:ext>
            </a:extLst>
          </p:cNvPr>
          <p:cNvCxnSpPr>
            <a:stCxn id="14" idx="3"/>
            <a:endCxn id="26" idx="0"/>
          </p:cNvCxnSpPr>
          <p:nvPr/>
        </p:nvCxnSpPr>
        <p:spPr>
          <a:xfrm flipH="1">
            <a:off x="6611453" y="3433330"/>
            <a:ext cx="281558" cy="5035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760D86B-61CF-022A-D762-4E38EADA01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83465" y="3478365"/>
            <a:ext cx="311985" cy="2219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703A7985-B3D9-554F-B66C-A0114E8A7AA7}"/>
              </a:ext>
            </a:extLst>
          </p:cNvPr>
          <p:cNvCxnSpPr>
            <a:cxnSpLocks/>
          </p:cNvCxnSpPr>
          <p:nvPr/>
        </p:nvCxnSpPr>
        <p:spPr>
          <a:xfrm flipH="1">
            <a:off x="7059301" y="4114051"/>
            <a:ext cx="238378" cy="4466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989E856-A21A-7162-E26B-40914BE75854}"/>
              </a:ext>
            </a:extLst>
          </p:cNvPr>
          <p:cNvCxnSpPr>
            <a:cxnSpLocks/>
          </p:cNvCxnSpPr>
          <p:nvPr/>
        </p:nvCxnSpPr>
        <p:spPr>
          <a:xfrm>
            <a:off x="7603149" y="4114051"/>
            <a:ext cx="204182" cy="4364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3DA47E7-D4C1-67AA-5F62-C90E083B871E}"/>
              </a:ext>
            </a:extLst>
          </p:cNvPr>
          <p:cNvCxnSpPr/>
          <p:nvPr/>
        </p:nvCxnSpPr>
        <p:spPr>
          <a:xfrm>
            <a:off x="4989210" y="1992643"/>
            <a:ext cx="1036962" cy="593822"/>
          </a:xfrm>
          <a:prstGeom prst="straightConnector1">
            <a:avLst/>
          </a:prstGeom>
          <a:ln>
            <a:solidFill>
              <a:srgbClr val="F29803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A9DF2FE-82E8-8889-CD0F-52055540FC35}"/>
              </a:ext>
            </a:extLst>
          </p:cNvPr>
          <p:cNvCxnSpPr/>
          <p:nvPr/>
        </p:nvCxnSpPr>
        <p:spPr>
          <a:xfrm rot="10800000" flipV="1">
            <a:off x="5437630" y="2704595"/>
            <a:ext cx="612000" cy="360000"/>
          </a:xfrm>
          <a:prstGeom prst="straightConnector1">
            <a:avLst/>
          </a:prstGeom>
          <a:ln>
            <a:solidFill>
              <a:srgbClr val="F29803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4BD33B8-250A-ADE0-E349-D7DA4DA0433E}"/>
              </a:ext>
            </a:extLst>
          </p:cNvPr>
          <p:cNvCxnSpPr/>
          <p:nvPr/>
        </p:nvCxnSpPr>
        <p:spPr>
          <a:xfrm rot="5400000">
            <a:off x="4840759" y="3435924"/>
            <a:ext cx="357190" cy="285752"/>
          </a:xfrm>
          <a:prstGeom prst="straightConnector1">
            <a:avLst/>
          </a:prstGeom>
          <a:ln>
            <a:solidFill>
              <a:srgbClr val="F29803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BD4DEC80-3940-D295-AB88-6C08CCE87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23"/>
          <a:stretch/>
        </p:blipFill>
        <p:spPr>
          <a:xfrm>
            <a:off x="8839445" y="1647942"/>
            <a:ext cx="3605918" cy="44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2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1" grpId="0" animBg="1"/>
      <p:bldP spid="12" grpId="0" animBg="1"/>
      <p:bldP spid="23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5752191B-F37C-4C80-4992-A5619E78F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75" t="12710" r="7450" b="11649"/>
          <a:stretch/>
        </p:blipFill>
        <p:spPr>
          <a:xfrm>
            <a:off x="1341485" y="1724767"/>
            <a:ext cx="4419165" cy="39806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7F3D84A-E27D-C5AF-5B10-C1AD64E5583B}"/>
              </a:ext>
            </a:extLst>
          </p:cNvPr>
          <p:cNvSpPr txBox="1"/>
          <p:nvPr/>
        </p:nvSpPr>
        <p:spPr>
          <a:xfrm>
            <a:off x="1077001" y="158067"/>
            <a:ext cx="2079415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成功二分查找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4B78360-C911-5EA9-B4C2-F4D4E7497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241" y="3478220"/>
            <a:ext cx="3688314" cy="1291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恰好是走了一条从判定树的根到被查元素的路径，经历比较的关键字次数恰为</a:t>
            </a:r>
            <a:r>
              <a:rPr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该元素在树中的层次</a:t>
            </a:r>
            <a:r>
              <a:rPr lang="zh-CN" altLang="en-US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　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3569248-EF01-E71B-9E07-EDF34234BF15}"/>
              </a:ext>
            </a:extLst>
          </p:cNvPr>
          <p:cNvGrpSpPr/>
          <p:nvPr/>
        </p:nvGrpSpPr>
        <p:grpSpPr>
          <a:xfrm>
            <a:off x="6132024" y="1768112"/>
            <a:ext cx="4119838" cy="4338946"/>
            <a:chOff x="4556923" y="2544183"/>
            <a:chExt cx="3559721" cy="37490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17D7D70-5392-0F96-69DC-E4F109B0C5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85939" y="426751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10</a:t>
              </a:r>
            </a:p>
          </p:txBody>
        </p: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B9A2E2EE-8817-0E12-03D0-58FDCF7A20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84947" y="5592128"/>
              <a:ext cx="432000" cy="432000"/>
            </a:xfrm>
            <a:prstGeom prst="ellipse">
              <a:avLst/>
            </a:prstGeom>
            <a:solidFill>
              <a:srgbClr val="F29803"/>
            </a:solidFill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20</a:t>
              </a:r>
            </a:p>
          </p:txBody>
        </p:sp>
        <p:sp>
          <p:nvSpPr>
            <p:cNvPr id="7" name="Oval 26">
              <a:extLst>
                <a:ext uri="{FF2B5EF4-FFF2-40B4-BE49-F238E27FC236}">
                  <a16:creationId xmlns:a16="http://schemas.microsoft.com/office/drawing/2014/main" id="{D974E2B9-B217-2837-7816-54BF2DCBAE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59369" y="491140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15</a:t>
              </a:r>
            </a:p>
          </p:txBody>
        </p:sp>
        <p:sp>
          <p:nvSpPr>
            <p:cNvPr id="8" name="Oval 74">
              <a:extLst>
                <a:ext uri="{FF2B5EF4-FFF2-40B4-BE49-F238E27FC236}">
                  <a16:creationId xmlns:a16="http://schemas.microsoft.com/office/drawing/2014/main" id="{EAC5D715-A56F-C1A1-C3FA-B414295FC3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57259" y="347122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25</a:t>
              </a:r>
            </a:p>
          </p:txBody>
        </p:sp>
        <p:sp>
          <p:nvSpPr>
            <p:cNvPr id="9" name="TextBox 51">
              <a:extLst>
                <a:ext uri="{FF2B5EF4-FFF2-40B4-BE49-F238E27FC236}">
                  <a16:creationId xmlns:a16="http://schemas.microsoft.com/office/drawing/2014/main" id="{49D9E5C2-DFA7-6408-F97E-362C3102CEDF}"/>
                </a:ext>
              </a:extLst>
            </p:cNvPr>
            <p:cNvSpPr txBox="1"/>
            <p:nvPr/>
          </p:nvSpPr>
          <p:spPr>
            <a:xfrm>
              <a:off x="6616881" y="2768990"/>
              <a:ext cx="1214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查找</a:t>
              </a:r>
              <a:r>
                <a:rPr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20</a:t>
              </a:r>
              <a:endPara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" name="TextBox 54">
              <a:extLst>
                <a:ext uri="{FF2B5EF4-FFF2-40B4-BE49-F238E27FC236}">
                  <a16:creationId xmlns:a16="http://schemas.microsoft.com/office/drawing/2014/main" id="{ECB7C7AD-8D49-EEF7-EF61-51AC1C54FCDE}"/>
                </a:ext>
              </a:extLst>
            </p:cNvPr>
            <p:cNvSpPr txBox="1"/>
            <p:nvPr/>
          </p:nvSpPr>
          <p:spPr>
            <a:xfrm>
              <a:off x="4684683" y="5655393"/>
              <a:ext cx="200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关键字比较</a:t>
              </a:r>
              <a:r>
                <a:rPr lang="en-US" altLang="zh-CN" b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4</a:t>
              </a:r>
              <a:r>
                <a:rPr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次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6FE9E4A-EE9B-FB2B-A546-B4968473472C}"/>
                </a:ext>
              </a:extLst>
            </p:cNvPr>
            <p:cNvCxnSpPr>
              <a:stCxn id="8" idx="2"/>
              <a:endCxn id="5" idx="7"/>
            </p:cNvCxnSpPr>
            <p:nvPr/>
          </p:nvCxnSpPr>
          <p:spPr>
            <a:xfrm rot="10800000" flipV="1">
              <a:off x="5754675" y="3687227"/>
              <a:ext cx="1302585" cy="64355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1AD4E38-D6B7-1D8B-16DD-ED08C8D2AC5A}"/>
                </a:ext>
              </a:extLst>
            </p:cNvPr>
            <p:cNvCxnSpPr>
              <a:stCxn id="5" idx="5"/>
              <a:endCxn id="7" idx="1"/>
            </p:cNvCxnSpPr>
            <p:nvPr/>
          </p:nvCxnSpPr>
          <p:spPr>
            <a:xfrm rot="16200000" flipH="1">
              <a:off x="5819444" y="4571483"/>
              <a:ext cx="338420" cy="467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973A108-CBAE-C868-A49E-CDE5DE7CB4B5}"/>
                </a:ext>
              </a:extLst>
            </p:cNvPr>
            <p:cNvCxnSpPr>
              <a:stCxn id="7" idx="5"/>
              <a:endCxn id="6" idx="1"/>
            </p:cNvCxnSpPr>
            <p:nvPr/>
          </p:nvCxnSpPr>
          <p:spPr>
            <a:xfrm rot="16200000" flipH="1">
              <a:off x="6450533" y="5357714"/>
              <a:ext cx="375250" cy="22010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4" name="下箭头 15">
              <a:extLst>
                <a:ext uri="{FF2B5EF4-FFF2-40B4-BE49-F238E27FC236}">
                  <a16:creationId xmlns:a16="http://schemas.microsoft.com/office/drawing/2014/main" id="{7160B8CD-1884-5CCB-9DCD-09A5831A429D}"/>
                </a:ext>
              </a:extLst>
            </p:cNvPr>
            <p:cNvSpPr/>
            <p:nvPr/>
          </p:nvSpPr>
          <p:spPr>
            <a:xfrm>
              <a:off x="6331129" y="2697552"/>
              <a:ext cx="214314" cy="571504"/>
            </a:xfrm>
            <a:prstGeom prst="downArrow">
              <a:avLst/>
            </a:prstGeom>
            <a:solidFill>
              <a:srgbClr val="F29803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2373B63-E1D2-A7EF-2A01-A8EBE3E83C53}"/>
                </a:ext>
              </a:extLst>
            </p:cNvPr>
            <p:cNvSpPr/>
            <p:nvPr/>
          </p:nvSpPr>
          <p:spPr>
            <a:xfrm>
              <a:off x="4556923" y="2544183"/>
              <a:ext cx="3559721" cy="374904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398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AFF854-67B6-C78C-FC95-EE784FEC03A5}"/>
              </a:ext>
            </a:extLst>
          </p:cNvPr>
          <p:cNvSpPr txBox="1"/>
          <p:nvPr/>
        </p:nvSpPr>
        <p:spPr>
          <a:xfrm>
            <a:off x="1060572" y="158067"/>
            <a:ext cx="1132041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判定树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56593AF-A2AA-A1A6-4568-D39BA499A8EB}"/>
              </a:ext>
            </a:extLst>
          </p:cNvPr>
          <p:cNvGrpSpPr/>
          <p:nvPr/>
        </p:nvGrpSpPr>
        <p:grpSpPr>
          <a:xfrm>
            <a:off x="1688932" y="1760727"/>
            <a:ext cx="6565827" cy="2688044"/>
            <a:chOff x="1402382" y="1848334"/>
            <a:chExt cx="6565827" cy="26880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C5F257F-44C9-49F1-F954-2DA0B87BF7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7032" y="396923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2FB1174-251F-2089-A96E-5AA9E216AF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3122" y="264462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10</a:t>
              </a:r>
            </a:p>
          </p:txBody>
        </p:sp>
        <p:sp>
          <p:nvSpPr>
            <p:cNvPr id="6" name="Oval 12">
              <a:extLst>
                <a:ext uri="{FF2B5EF4-FFF2-40B4-BE49-F238E27FC236}">
                  <a16:creationId xmlns:a16="http://schemas.microsoft.com/office/drawing/2014/main" id="{DA4777C2-6085-C956-957F-3F7F2CEC90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02382" y="328851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</a:p>
          </p:txBody>
        </p:sp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86BC6778-A4D1-6C78-8347-B669760B33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91202" y="396923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20</a:t>
              </a:r>
            </a:p>
          </p:txBody>
        </p:sp>
        <p:sp>
          <p:nvSpPr>
            <p:cNvPr id="8" name="Oval 26">
              <a:extLst>
                <a:ext uri="{FF2B5EF4-FFF2-40B4-BE49-F238E27FC236}">
                  <a16:creationId xmlns:a16="http://schemas.microsoft.com/office/drawing/2014/main" id="{08C0B8D1-6E32-EE74-0776-A7D3060AB6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16552" y="328851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15</a:t>
              </a:r>
            </a:p>
          </p:txBody>
        </p:sp>
        <p:sp>
          <p:nvSpPr>
            <p:cNvPr id="9" name="Oval 39">
              <a:extLst>
                <a:ext uri="{FF2B5EF4-FFF2-40B4-BE49-F238E27FC236}">
                  <a16:creationId xmlns:a16="http://schemas.microsoft.com/office/drawing/2014/main" id="{0F30C87B-C5FB-FB3E-D8F8-09590DB818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02832" y="397939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29</a:t>
              </a:r>
            </a:p>
          </p:txBody>
        </p:sp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CDBBD09E-29FC-38C4-4D59-D245C66DD6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68922" y="265478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30</a:t>
              </a:r>
            </a:p>
          </p:txBody>
        </p:sp>
        <p:sp>
          <p:nvSpPr>
            <p:cNvPr id="11" name="Oval 48">
              <a:extLst>
                <a:ext uri="{FF2B5EF4-FFF2-40B4-BE49-F238E27FC236}">
                  <a16:creationId xmlns:a16="http://schemas.microsoft.com/office/drawing/2014/main" id="{69F0FF44-1A1E-A488-60A0-DC36032967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28182" y="329867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28</a:t>
              </a:r>
            </a:p>
          </p:txBody>
        </p:sp>
        <p:sp>
          <p:nvSpPr>
            <p:cNvPr id="12" name="Oval 54">
              <a:extLst>
                <a:ext uri="{FF2B5EF4-FFF2-40B4-BE49-F238E27FC236}">
                  <a16:creationId xmlns:a16="http://schemas.microsoft.com/office/drawing/2014/main" id="{043A4F9F-C8B7-0A16-4808-7AABA783A4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17002" y="397939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40</a:t>
              </a:r>
            </a:p>
          </p:txBody>
        </p:sp>
        <p:sp>
          <p:nvSpPr>
            <p:cNvPr id="13" name="Oval 62">
              <a:extLst>
                <a:ext uri="{FF2B5EF4-FFF2-40B4-BE49-F238E27FC236}">
                  <a16:creationId xmlns:a16="http://schemas.microsoft.com/office/drawing/2014/main" id="{0F1009BB-20A5-BF26-2B97-3AFA102F06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42352" y="329867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35</a:t>
              </a:r>
            </a:p>
          </p:txBody>
        </p:sp>
        <p:sp>
          <p:nvSpPr>
            <p:cNvPr id="14" name="Oval 74">
              <a:extLst>
                <a:ext uri="{FF2B5EF4-FFF2-40B4-BE49-F238E27FC236}">
                  <a16:creationId xmlns:a16="http://schemas.microsoft.com/office/drawing/2014/main" id="{4754F86F-437E-7270-65C4-FF86862FC8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4442" y="1848334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25</a:t>
              </a:r>
            </a:p>
          </p:txBody>
        </p:sp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F624A20A-E6E6-E821-71B2-FE8298E3571C}"/>
                </a:ext>
              </a:extLst>
            </p:cNvPr>
            <p:cNvSpPr/>
            <p:nvPr/>
          </p:nvSpPr>
          <p:spPr>
            <a:xfrm>
              <a:off x="7319632" y="2016378"/>
              <a:ext cx="144000" cy="2520000"/>
            </a:xfrm>
            <a:prstGeom prst="rightBrace">
              <a:avLst/>
            </a:prstGeom>
            <a:ln w="28575">
              <a:solidFill>
                <a:srgbClr val="F2980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TextBox 35">
              <a:extLst>
                <a:ext uri="{FF2B5EF4-FFF2-40B4-BE49-F238E27FC236}">
                  <a16:creationId xmlns:a16="http://schemas.microsoft.com/office/drawing/2014/main" id="{70FE0C98-5AA0-FB64-452C-7FACDC8CCD28}"/>
                </a:ext>
              </a:extLst>
            </p:cNvPr>
            <p:cNvSpPr txBox="1"/>
            <p:nvPr/>
          </p:nvSpPr>
          <p:spPr>
            <a:xfrm>
              <a:off x="7506544" y="2761330"/>
              <a:ext cx="461665" cy="12858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内部结点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BBFABB7-53ED-711B-5D99-5629BC631854}"/>
                </a:ext>
              </a:extLst>
            </p:cNvPr>
            <p:cNvCxnSpPr>
              <a:stCxn id="14" idx="2"/>
              <a:endCxn id="5" idx="7"/>
            </p:cNvCxnSpPr>
            <p:nvPr/>
          </p:nvCxnSpPr>
          <p:spPr>
            <a:xfrm rot="10800000" flipV="1">
              <a:off x="2611858" y="2064333"/>
              <a:ext cx="1302585" cy="64355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BEB534E-EF92-0DD7-8ECB-C55CC128A138}"/>
                </a:ext>
              </a:extLst>
            </p:cNvPr>
            <p:cNvCxnSpPr>
              <a:stCxn id="5" idx="3"/>
              <a:endCxn id="6" idx="7"/>
            </p:cNvCxnSpPr>
            <p:nvPr/>
          </p:nvCxnSpPr>
          <p:spPr>
            <a:xfrm rot="5400000">
              <a:off x="1869542" y="2914934"/>
              <a:ext cx="338420" cy="5352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96FE492-CA10-FF80-649A-69CB549054A4}"/>
                </a:ext>
              </a:extLst>
            </p:cNvPr>
            <p:cNvCxnSpPr>
              <a:stCxn id="5" idx="5"/>
              <a:endCxn id="8" idx="1"/>
            </p:cNvCxnSpPr>
            <p:nvPr/>
          </p:nvCxnSpPr>
          <p:spPr>
            <a:xfrm rot="16200000" flipH="1">
              <a:off x="2676627" y="2948589"/>
              <a:ext cx="338420" cy="467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93CC0C-0D2F-1DA7-51F0-D154C41281F9}"/>
                </a:ext>
              </a:extLst>
            </p:cNvPr>
            <p:cNvCxnSpPr>
              <a:stCxn id="8" idx="5"/>
              <a:endCxn id="7" idx="0"/>
            </p:cNvCxnSpPr>
            <p:nvPr/>
          </p:nvCxnSpPr>
          <p:spPr>
            <a:xfrm rot="16200000" flipH="1">
              <a:off x="3340252" y="3702283"/>
              <a:ext cx="311985" cy="2219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5387E69-F292-3348-8855-88572B0FC721}"/>
                </a:ext>
              </a:extLst>
            </p:cNvPr>
            <p:cNvCxnSpPr>
              <a:stCxn id="6" idx="5"/>
              <a:endCxn id="4" idx="0"/>
            </p:cNvCxnSpPr>
            <p:nvPr/>
          </p:nvCxnSpPr>
          <p:spPr>
            <a:xfrm rot="16200000" flipH="1">
              <a:off x="1726082" y="3702283"/>
              <a:ext cx="311985" cy="2219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E67CDB3-EB9C-C240-783B-74E8CC20D35F}"/>
                </a:ext>
              </a:extLst>
            </p:cNvPr>
            <p:cNvCxnSpPr>
              <a:stCxn id="14" idx="6"/>
              <a:endCxn id="10" idx="1"/>
            </p:cNvCxnSpPr>
            <p:nvPr/>
          </p:nvCxnSpPr>
          <p:spPr>
            <a:xfrm>
              <a:off x="4346442" y="2064334"/>
              <a:ext cx="1185745" cy="6537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227B476D-4E28-25E1-EB07-A1F774FAC3F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6921" y="2925094"/>
              <a:ext cx="338420" cy="5352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EFFD239-EF3D-C92D-F887-A7A2EA763CB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924006" y="2958749"/>
              <a:ext cx="338420" cy="467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BC94654-90C4-FFC6-AC89-4E1FED6120B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73461" y="3712443"/>
              <a:ext cx="311985" cy="2219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87239B9-8099-E7A5-518C-CCA48DC5323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87631" y="3712443"/>
              <a:ext cx="311985" cy="2219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32581FF8-E272-3DE2-1FA8-1A4F03C60EDC}"/>
                </a:ext>
              </a:extLst>
            </p:cNvPr>
            <p:cNvCxnSpPr/>
            <p:nvPr/>
          </p:nvCxnSpPr>
          <p:spPr>
            <a:xfrm rot="10800000" flipV="1">
              <a:off x="2747600" y="2214674"/>
              <a:ext cx="1143008" cy="5715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C70A6FD0-5D76-3A2B-9D91-A427DF2EFE19}"/>
                </a:ext>
              </a:extLst>
            </p:cNvPr>
            <p:cNvCxnSpPr/>
            <p:nvPr/>
          </p:nvCxnSpPr>
          <p:spPr>
            <a:xfrm>
              <a:off x="2747600" y="2929054"/>
              <a:ext cx="433610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D32D102-00B9-DB83-F646-0B317ED424E9}"/>
                </a:ext>
              </a:extLst>
            </p:cNvPr>
            <p:cNvCxnSpPr/>
            <p:nvPr/>
          </p:nvCxnSpPr>
          <p:spPr>
            <a:xfrm rot="16200000" flipH="1">
              <a:off x="3384439" y="3637331"/>
              <a:ext cx="428628" cy="29795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ext Box 3">
            <a:extLst>
              <a:ext uri="{FF2B5EF4-FFF2-40B4-BE49-F238E27FC236}">
                <a16:creationId xmlns:a16="http://schemas.microsoft.com/office/drawing/2014/main" id="{5C7A5D5D-B14F-2C52-DE01-7147A1489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564" y="4875570"/>
            <a:ext cx="7451678" cy="42240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headEnd/>
            <a:tailEnd type="none" w="lg" len="lg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）在查找成功时，会找到某个内部结点，则</a:t>
            </a:r>
            <a:r>
              <a:rPr kumimoji="1"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成功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时的平均查找长度：　</a:t>
            </a:r>
            <a:endParaRPr lang="zh-CN" altLang="en-US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10C87866-7C15-1A2E-A4C1-08E701692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2343" y="5337734"/>
            <a:ext cx="4143404" cy="73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3FEF690-D07A-E8EA-7D0F-C6E2B9641F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59"/>
          <a:stretch/>
        </p:blipFill>
        <p:spPr>
          <a:xfrm>
            <a:off x="8475184" y="1439109"/>
            <a:ext cx="3984442" cy="50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63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81A1F981-F071-EA1E-4F13-93D6F4E97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75" t="12710" r="7450" b="11649"/>
          <a:stretch/>
        </p:blipFill>
        <p:spPr>
          <a:xfrm>
            <a:off x="1341485" y="1724767"/>
            <a:ext cx="4419165" cy="39806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584CE1-B041-1115-4124-73FEB5A83EEC}"/>
              </a:ext>
            </a:extLst>
          </p:cNvPr>
          <p:cNvSpPr txBox="1"/>
          <p:nvPr/>
        </p:nvSpPr>
        <p:spPr>
          <a:xfrm>
            <a:off x="1066047" y="158067"/>
            <a:ext cx="2395207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不成功二分查找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1C009696-EB24-04B9-A781-28632F145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943" y="3369038"/>
            <a:ext cx="3653490" cy="170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比较过程经历了一条从判定树根到某个外部结点的路径，所需的关键字比较次数是该路径上内部结点的总数，即</a:t>
            </a:r>
            <a:r>
              <a:rPr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该外部结点的层次减</a:t>
            </a:r>
            <a:r>
              <a:rPr lang="en-US" altLang="zh-CN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r>
              <a:rPr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　　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8A584A1-50D6-B7B6-BF89-4CF1A583AA2F}"/>
              </a:ext>
            </a:extLst>
          </p:cNvPr>
          <p:cNvGrpSpPr/>
          <p:nvPr/>
        </p:nvGrpSpPr>
        <p:grpSpPr>
          <a:xfrm>
            <a:off x="6307339" y="1724767"/>
            <a:ext cx="4334559" cy="4317239"/>
            <a:chOff x="4202940" y="2487717"/>
            <a:chExt cx="3928781" cy="3913083"/>
          </a:xfrm>
        </p:grpSpPr>
        <p:sp>
          <p:nvSpPr>
            <p:cNvPr id="5" name="Oval 40">
              <a:extLst>
                <a:ext uri="{FF2B5EF4-FFF2-40B4-BE49-F238E27FC236}">
                  <a16:creationId xmlns:a16="http://schemas.microsoft.com/office/drawing/2014/main" id="{6CA94D63-07E5-5C7A-B5D2-9DA2850BC3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31054" y="4124397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30</a:t>
              </a:r>
            </a:p>
          </p:txBody>
        </p:sp>
        <p:sp>
          <p:nvSpPr>
            <p:cNvPr id="6" name="Oval 48">
              <a:extLst>
                <a:ext uri="{FF2B5EF4-FFF2-40B4-BE49-F238E27FC236}">
                  <a16:creationId xmlns:a16="http://schemas.microsoft.com/office/drawing/2014/main" id="{95A34B92-8828-A882-0BF3-72D9E36E2C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34064" y="4989730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28</a:t>
              </a:r>
            </a:p>
          </p:txBody>
        </p:sp>
        <p:sp>
          <p:nvSpPr>
            <p:cNvPr id="7" name="Rectangle 53">
              <a:extLst>
                <a:ext uri="{FF2B5EF4-FFF2-40B4-BE49-F238E27FC236}">
                  <a16:creationId xmlns:a16="http://schemas.microsoft.com/office/drawing/2014/main" id="{4FF68DA3-D42A-931E-DED8-CCD710667C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62856" y="5936258"/>
              <a:ext cx="1211486" cy="276999"/>
            </a:xfrm>
            <a:prstGeom prst="rect">
              <a:avLst/>
            </a:prstGeom>
            <a:solidFill>
              <a:srgbClr val="F29803"/>
            </a:solidFill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25~28</a:t>
              </a:r>
            </a:p>
          </p:txBody>
        </p:sp>
        <p:sp>
          <p:nvSpPr>
            <p:cNvPr id="8" name="Oval 74">
              <a:extLst>
                <a:ext uri="{FF2B5EF4-FFF2-40B4-BE49-F238E27FC236}">
                  <a16:creationId xmlns:a16="http://schemas.microsoft.com/office/drawing/2014/main" id="{17DA6032-2609-CA4B-48B0-F78AA0010B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59828" y="3539390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25</a:t>
              </a:r>
            </a:p>
          </p:txBody>
        </p:sp>
        <p:sp>
          <p:nvSpPr>
            <p:cNvPr id="9" name="TextBox 101">
              <a:extLst>
                <a:ext uri="{FF2B5EF4-FFF2-40B4-BE49-F238E27FC236}">
                  <a16:creationId xmlns:a16="http://schemas.microsoft.com/office/drawing/2014/main" id="{1A9790FD-8921-845C-5738-031951EFA036}"/>
                </a:ext>
              </a:extLst>
            </p:cNvPr>
            <p:cNvSpPr txBox="1"/>
            <p:nvPr/>
          </p:nvSpPr>
          <p:spPr>
            <a:xfrm>
              <a:off x="6420046" y="2551400"/>
              <a:ext cx="109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查找</a:t>
              </a:r>
              <a:r>
                <a:rPr lang="en-US" altLang="zh-CN" b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26</a:t>
              </a:r>
              <a:endParaRPr lang="zh-CN" altLang="en-US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" name="TextBox 103">
              <a:extLst>
                <a:ext uri="{FF2B5EF4-FFF2-40B4-BE49-F238E27FC236}">
                  <a16:creationId xmlns:a16="http://schemas.microsoft.com/office/drawing/2014/main" id="{34EB87DA-2A42-0146-4F85-BAFA8BFD01AF}"/>
                </a:ext>
              </a:extLst>
            </p:cNvPr>
            <p:cNvSpPr txBox="1"/>
            <p:nvPr/>
          </p:nvSpPr>
          <p:spPr>
            <a:xfrm>
              <a:off x="4299600" y="5898964"/>
              <a:ext cx="200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关键字比较</a:t>
              </a:r>
              <a:r>
                <a:rPr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</a:t>
              </a:r>
              <a:r>
                <a:rPr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次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9222243-16EC-1A2D-8DC3-C1D171C39D13}"/>
                </a:ext>
              </a:extLst>
            </p:cNvPr>
            <p:cNvCxnSpPr>
              <a:stCxn id="8" idx="6"/>
              <a:endCxn id="5" idx="1"/>
            </p:cNvCxnSpPr>
            <p:nvPr/>
          </p:nvCxnSpPr>
          <p:spPr>
            <a:xfrm>
              <a:off x="6591828" y="3755390"/>
              <a:ext cx="602491" cy="43227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C7F9EF8-C836-F2DC-B032-244D63342740}"/>
                </a:ext>
              </a:extLst>
            </p:cNvPr>
            <p:cNvCxnSpPr>
              <a:stCxn id="5" idx="3"/>
              <a:endCxn id="6" idx="0"/>
            </p:cNvCxnSpPr>
            <p:nvPr/>
          </p:nvCxnSpPr>
          <p:spPr>
            <a:xfrm rot="5400000">
              <a:off x="6823893" y="4619304"/>
              <a:ext cx="496598" cy="24425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7F57A3A-CF1A-DA6A-CF89-2C243C638C6C}"/>
                </a:ext>
              </a:extLst>
            </p:cNvPr>
            <p:cNvCxnSpPr>
              <a:stCxn id="6" idx="3"/>
              <a:endCxn id="7" idx="0"/>
            </p:cNvCxnSpPr>
            <p:nvPr/>
          </p:nvCxnSpPr>
          <p:spPr>
            <a:xfrm flipH="1">
              <a:off x="6668599" y="5358465"/>
              <a:ext cx="128730" cy="5777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4" name="下箭头 24">
              <a:extLst>
                <a:ext uri="{FF2B5EF4-FFF2-40B4-BE49-F238E27FC236}">
                  <a16:creationId xmlns:a16="http://schemas.microsoft.com/office/drawing/2014/main" id="{D0B546F9-495B-02D8-43D6-408FCE98F0BE}"/>
                </a:ext>
              </a:extLst>
            </p:cNvPr>
            <p:cNvSpPr/>
            <p:nvPr/>
          </p:nvSpPr>
          <p:spPr>
            <a:xfrm>
              <a:off x="6062856" y="2551400"/>
              <a:ext cx="214314" cy="500066"/>
            </a:xfrm>
            <a:prstGeom prst="downArrow">
              <a:avLst/>
            </a:prstGeom>
            <a:solidFill>
              <a:srgbClr val="F29803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3DD9B30-B635-3228-832A-687C5B05AEEA}"/>
                </a:ext>
              </a:extLst>
            </p:cNvPr>
            <p:cNvSpPr/>
            <p:nvPr/>
          </p:nvSpPr>
          <p:spPr>
            <a:xfrm>
              <a:off x="4202940" y="2487717"/>
              <a:ext cx="3928781" cy="3913083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443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312E36-DE93-2589-CD26-4F02244F14B7}"/>
              </a:ext>
            </a:extLst>
          </p:cNvPr>
          <p:cNvSpPr txBox="1"/>
          <p:nvPr/>
        </p:nvSpPr>
        <p:spPr>
          <a:xfrm>
            <a:off x="1066053" y="158067"/>
            <a:ext cx="3026791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带外部结点的判定树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2269366-29ED-DC8A-F5A9-87DC7BC164F9}"/>
              </a:ext>
            </a:extLst>
          </p:cNvPr>
          <p:cNvGrpSpPr/>
          <p:nvPr/>
        </p:nvGrpSpPr>
        <p:grpSpPr>
          <a:xfrm>
            <a:off x="3678356" y="1454045"/>
            <a:ext cx="7643837" cy="3210666"/>
            <a:chOff x="1064741" y="1634728"/>
            <a:chExt cx="7643837" cy="321066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8912942-A26F-1378-698B-204B648FF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1684" y="375562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D84F09-4650-1495-AE9C-B307D31033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47774" y="243101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10</a:t>
              </a:r>
            </a:p>
          </p:txBody>
        </p:sp>
        <p:sp>
          <p:nvSpPr>
            <p:cNvPr id="6" name="Oval 12">
              <a:extLst>
                <a:ext uri="{FF2B5EF4-FFF2-40B4-BE49-F238E27FC236}">
                  <a16:creationId xmlns:a16="http://schemas.microsoft.com/office/drawing/2014/main" id="{D60F73B5-8F87-4E0B-AA48-1816B8FFAF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7034" y="307490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</a:p>
          </p:txBody>
        </p:sp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E8878A1E-AACF-1FD9-E905-A978A107AA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95854" y="375562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20</a:t>
              </a:r>
            </a:p>
          </p:txBody>
        </p:sp>
        <p:sp>
          <p:nvSpPr>
            <p:cNvPr id="8" name="Oval 26">
              <a:extLst>
                <a:ext uri="{FF2B5EF4-FFF2-40B4-BE49-F238E27FC236}">
                  <a16:creationId xmlns:a16="http://schemas.microsoft.com/office/drawing/2014/main" id="{A7A8FEE8-1E2B-5525-7500-58A1508ED3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21204" y="307490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15</a:t>
              </a:r>
            </a:p>
          </p:txBody>
        </p:sp>
        <p:sp>
          <p:nvSpPr>
            <p:cNvPr id="9" name="Oval 39">
              <a:extLst>
                <a:ext uri="{FF2B5EF4-FFF2-40B4-BE49-F238E27FC236}">
                  <a16:creationId xmlns:a16="http://schemas.microsoft.com/office/drawing/2014/main" id="{9BA3CDEC-F3FD-E819-5C21-FA204F4C13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07484" y="376578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29</a:t>
              </a:r>
            </a:p>
          </p:txBody>
        </p:sp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0226D505-BE98-71A1-0D50-761F56CBCE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73574" y="244117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30</a:t>
              </a:r>
            </a:p>
          </p:txBody>
        </p:sp>
        <p:sp>
          <p:nvSpPr>
            <p:cNvPr id="11" name="Oval 48">
              <a:extLst>
                <a:ext uri="{FF2B5EF4-FFF2-40B4-BE49-F238E27FC236}">
                  <a16:creationId xmlns:a16="http://schemas.microsoft.com/office/drawing/2014/main" id="{421E6813-293F-A3FD-19E3-1F5CDAAA11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2834" y="308506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28</a:t>
              </a:r>
            </a:p>
          </p:txBody>
        </p:sp>
        <p:sp>
          <p:nvSpPr>
            <p:cNvPr id="12" name="Oval 54">
              <a:extLst>
                <a:ext uri="{FF2B5EF4-FFF2-40B4-BE49-F238E27FC236}">
                  <a16:creationId xmlns:a16="http://schemas.microsoft.com/office/drawing/2014/main" id="{4DAF3325-3287-4D99-5C6F-61D4A11086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21654" y="376578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40</a:t>
              </a:r>
            </a:p>
          </p:txBody>
        </p:sp>
        <p:sp>
          <p:nvSpPr>
            <p:cNvPr id="13" name="Oval 62">
              <a:extLst>
                <a:ext uri="{FF2B5EF4-FFF2-40B4-BE49-F238E27FC236}">
                  <a16:creationId xmlns:a16="http://schemas.microsoft.com/office/drawing/2014/main" id="{F23B0528-E444-DFFC-0C2C-89335A53B8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47004" y="308506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35</a:t>
              </a: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A656A56A-7695-C6F1-4DB6-B2289C50F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2571" y="4589013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2~3</a:t>
              </a: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CF569897-0F03-51D1-6EAA-5795D005A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601" y="4578853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3~10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0D1358D-7E4F-8C27-6476-FA8E40C1F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741" y="3908293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&lt;2</a:t>
              </a:r>
            </a:p>
          </p:txBody>
        </p:sp>
        <p:sp>
          <p:nvSpPr>
            <p:cNvPr id="17" name="Rectangle 22">
              <a:extLst>
                <a:ext uri="{FF2B5EF4-FFF2-40B4-BE49-F238E27FC236}">
                  <a16:creationId xmlns:a16="http://schemas.microsoft.com/office/drawing/2014/main" id="{7CFAFF41-1DFF-D883-B8E1-6E17D8905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741" y="4589013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15~20</a:t>
              </a: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E8310D55-17C0-9CF5-438E-1C175419A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771" y="4578853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20~25</a:t>
              </a:r>
            </a:p>
          </p:txBody>
        </p:sp>
        <p:sp>
          <p:nvSpPr>
            <p:cNvPr id="19" name="Rectangle 31">
              <a:extLst>
                <a:ext uri="{FF2B5EF4-FFF2-40B4-BE49-F238E27FC236}">
                  <a16:creationId xmlns:a16="http://schemas.microsoft.com/office/drawing/2014/main" id="{E02F6CC7-CF80-7FD8-E85A-780244723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911" y="3908284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10~15</a:t>
              </a:r>
            </a:p>
          </p:txBody>
        </p:sp>
        <p:sp>
          <p:nvSpPr>
            <p:cNvPr id="20" name="Rectangle 44">
              <a:extLst>
                <a:ext uri="{FF2B5EF4-FFF2-40B4-BE49-F238E27FC236}">
                  <a16:creationId xmlns:a16="http://schemas.microsoft.com/office/drawing/2014/main" id="{E028A41D-A0BA-186D-0951-0FE8D698D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371" y="4599173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28~29</a:t>
              </a:r>
            </a:p>
          </p:txBody>
        </p:sp>
        <p:sp>
          <p:nvSpPr>
            <p:cNvPr id="21" name="Rectangle 45">
              <a:extLst>
                <a:ext uri="{FF2B5EF4-FFF2-40B4-BE49-F238E27FC236}">
                  <a16:creationId xmlns:a16="http://schemas.microsoft.com/office/drawing/2014/main" id="{0AF77280-435E-84DE-E5C1-30E783404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401" y="4589013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29~30</a:t>
              </a:r>
            </a:p>
          </p:txBody>
        </p:sp>
        <p:sp>
          <p:nvSpPr>
            <p:cNvPr id="22" name="Rectangle 53">
              <a:extLst>
                <a:ext uri="{FF2B5EF4-FFF2-40B4-BE49-F238E27FC236}">
                  <a16:creationId xmlns:a16="http://schemas.microsoft.com/office/drawing/2014/main" id="{37265D6C-3FD4-50C6-87EA-A55CF4A1D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0541" y="3918453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25~28</a:t>
              </a:r>
            </a:p>
          </p:txBody>
        </p:sp>
        <p:sp>
          <p:nvSpPr>
            <p:cNvPr id="23" name="Rectangle 58">
              <a:extLst>
                <a:ext uri="{FF2B5EF4-FFF2-40B4-BE49-F238E27FC236}">
                  <a16:creationId xmlns:a16="http://schemas.microsoft.com/office/drawing/2014/main" id="{12A98763-454C-B2CC-15F1-378C3C790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2541" y="4599173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35~40</a:t>
              </a:r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F7989B19-16DF-FAC0-1B76-4ADD06242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0571" y="4589013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&gt;40</a:t>
              </a:r>
            </a:p>
          </p:txBody>
        </p:sp>
        <p:sp>
          <p:nvSpPr>
            <p:cNvPr id="25" name="Rectangle 67">
              <a:extLst>
                <a:ext uri="{FF2B5EF4-FFF2-40B4-BE49-F238E27FC236}">
                  <a16:creationId xmlns:a16="http://schemas.microsoft.com/office/drawing/2014/main" id="{45052876-2FFE-655E-1533-21E37A232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711" y="3918453"/>
              <a:ext cx="684000" cy="246221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30~35</a:t>
              </a:r>
            </a:p>
          </p:txBody>
        </p:sp>
        <p:sp>
          <p:nvSpPr>
            <p:cNvPr id="26" name="Oval 74">
              <a:extLst>
                <a:ext uri="{FF2B5EF4-FFF2-40B4-BE49-F238E27FC236}">
                  <a16:creationId xmlns:a16="http://schemas.microsoft.com/office/drawing/2014/main" id="{1FC3C341-EB94-9789-E844-7F5F3D771E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19094" y="1634728"/>
              <a:ext cx="432000" cy="432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25</a:t>
              </a:r>
            </a:p>
          </p:txBody>
        </p:sp>
        <p:sp>
          <p:nvSpPr>
            <p:cNvPr id="27" name="TextBox 100">
              <a:extLst>
                <a:ext uri="{FF2B5EF4-FFF2-40B4-BE49-F238E27FC236}">
                  <a16:creationId xmlns:a16="http://schemas.microsoft.com/office/drawing/2014/main" id="{B1DE4C8C-2D80-F5AB-DC9D-A6E21D9E08AF}"/>
                </a:ext>
              </a:extLst>
            </p:cNvPr>
            <p:cNvSpPr txBox="1"/>
            <p:nvPr/>
          </p:nvSpPr>
          <p:spPr>
            <a:xfrm>
              <a:off x="7637040" y="3492116"/>
              <a:ext cx="1071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外部结点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1F92525F-CEFE-D3A7-CCFB-847D06BA57B0}"/>
                </a:ext>
              </a:extLst>
            </p:cNvPr>
            <p:cNvCxnSpPr>
              <a:stCxn id="27" idx="2"/>
            </p:cNvCxnSpPr>
            <p:nvPr/>
          </p:nvCxnSpPr>
          <p:spPr>
            <a:xfrm rot="5400000">
              <a:off x="7609855" y="3857856"/>
              <a:ext cx="590140" cy="535769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294B2E7-E777-240B-26D4-13B60631CF37}"/>
                </a:ext>
              </a:extLst>
            </p:cNvPr>
            <p:cNvCxnSpPr>
              <a:stCxn id="27" idx="1"/>
              <a:endCxn id="25" idx="3"/>
            </p:cNvCxnSpPr>
            <p:nvPr/>
          </p:nvCxnSpPr>
          <p:spPr>
            <a:xfrm flipH="1">
              <a:off x="6588711" y="3661393"/>
              <a:ext cx="1048329" cy="380171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398AC82-5F8C-9CE2-3527-704A1D31F655}"/>
                </a:ext>
              </a:extLst>
            </p:cNvPr>
            <p:cNvCxnSpPr>
              <a:stCxn id="26" idx="2"/>
              <a:endCxn id="5" idx="7"/>
            </p:cNvCxnSpPr>
            <p:nvPr/>
          </p:nvCxnSpPr>
          <p:spPr>
            <a:xfrm rot="10800000" flipV="1">
              <a:off x="2816510" y="1850727"/>
              <a:ext cx="1302585" cy="64355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9364FFC-D92F-B9C8-3D61-F27F0627E7E7}"/>
                </a:ext>
              </a:extLst>
            </p:cNvPr>
            <p:cNvCxnSpPr>
              <a:stCxn id="26" idx="6"/>
              <a:endCxn id="10" idx="1"/>
            </p:cNvCxnSpPr>
            <p:nvPr/>
          </p:nvCxnSpPr>
          <p:spPr>
            <a:xfrm>
              <a:off x="4551094" y="1850728"/>
              <a:ext cx="1185745" cy="6537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3410E1F-A72C-F943-C808-303D0C2ED9F2}"/>
                </a:ext>
              </a:extLst>
            </p:cNvPr>
            <p:cNvCxnSpPr>
              <a:stCxn id="5" idx="3"/>
              <a:endCxn id="6" idx="7"/>
            </p:cNvCxnSpPr>
            <p:nvPr/>
          </p:nvCxnSpPr>
          <p:spPr>
            <a:xfrm rot="5400000">
              <a:off x="2074194" y="2701328"/>
              <a:ext cx="338420" cy="5352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9ABFB9F-6A7A-E4D2-4E13-15F2C3AED2E7}"/>
                </a:ext>
              </a:extLst>
            </p:cNvPr>
            <p:cNvCxnSpPr>
              <a:stCxn id="5" idx="5"/>
              <a:endCxn id="8" idx="1"/>
            </p:cNvCxnSpPr>
            <p:nvPr/>
          </p:nvCxnSpPr>
          <p:spPr>
            <a:xfrm rot="16200000" flipH="1">
              <a:off x="2881279" y="2734983"/>
              <a:ext cx="338420" cy="467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0C7BBF0-EA58-B53D-D0E0-E743EAAE089B}"/>
                </a:ext>
              </a:extLst>
            </p:cNvPr>
            <p:cNvCxnSpPr>
              <a:stCxn id="6" idx="3"/>
              <a:endCxn id="16" idx="0"/>
            </p:cNvCxnSpPr>
            <p:nvPr/>
          </p:nvCxnSpPr>
          <p:spPr>
            <a:xfrm flipH="1">
              <a:off x="1406741" y="3443643"/>
              <a:ext cx="263558" cy="4646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57EC384-F45C-8124-A579-66568DCDCA3B}"/>
                </a:ext>
              </a:extLst>
            </p:cNvPr>
            <p:cNvCxnSpPr>
              <a:stCxn id="6" idx="5"/>
              <a:endCxn id="4" idx="0"/>
            </p:cNvCxnSpPr>
            <p:nvPr/>
          </p:nvCxnSpPr>
          <p:spPr>
            <a:xfrm rot="16200000" flipH="1">
              <a:off x="1930734" y="3488677"/>
              <a:ext cx="311985" cy="2219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F5DE325E-16A5-269E-6275-89CF6407272C}"/>
                </a:ext>
              </a:extLst>
            </p:cNvPr>
            <p:cNvCxnSpPr>
              <a:stCxn id="4" idx="3"/>
              <a:endCxn id="14" idx="0"/>
            </p:cNvCxnSpPr>
            <p:nvPr/>
          </p:nvCxnSpPr>
          <p:spPr>
            <a:xfrm flipH="1">
              <a:off x="1824571" y="4124363"/>
              <a:ext cx="220378" cy="4646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6A32149-63F2-F098-38F2-ADD9C672066D}"/>
                </a:ext>
              </a:extLst>
            </p:cNvPr>
            <p:cNvCxnSpPr>
              <a:stCxn id="4" idx="5"/>
              <a:endCxn id="15" idx="0"/>
            </p:cNvCxnSpPr>
            <p:nvPr/>
          </p:nvCxnSpPr>
          <p:spPr>
            <a:xfrm>
              <a:off x="2350419" y="4124363"/>
              <a:ext cx="222182" cy="454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B30440E-CBAF-9369-03A2-C36D4695970F}"/>
                </a:ext>
              </a:extLst>
            </p:cNvPr>
            <p:cNvCxnSpPr>
              <a:stCxn id="8" idx="3"/>
              <a:endCxn id="19" idx="0"/>
            </p:cNvCxnSpPr>
            <p:nvPr/>
          </p:nvCxnSpPr>
          <p:spPr>
            <a:xfrm flipH="1">
              <a:off x="3020911" y="3443643"/>
              <a:ext cx="263558" cy="46464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8758D21-D114-83A0-D23A-A0A2E172D687}"/>
                </a:ext>
              </a:extLst>
            </p:cNvPr>
            <p:cNvCxnSpPr>
              <a:stCxn id="7" idx="3"/>
              <a:endCxn id="17" idx="0"/>
            </p:cNvCxnSpPr>
            <p:nvPr/>
          </p:nvCxnSpPr>
          <p:spPr>
            <a:xfrm flipH="1">
              <a:off x="3438741" y="4124363"/>
              <a:ext cx="220378" cy="4646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3144A980-FF65-7283-ACFF-7E8F494DEFFC}"/>
                </a:ext>
              </a:extLst>
            </p:cNvPr>
            <p:cNvCxnSpPr>
              <a:stCxn id="7" idx="5"/>
              <a:endCxn id="18" idx="0"/>
            </p:cNvCxnSpPr>
            <p:nvPr/>
          </p:nvCxnSpPr>
          <p:spPr>
            <a:xfrm>
              <a:off x="3964589" y="4124363"/>
              <a:ext cx="222182" cy="454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195A1EC-FC92-65E2-732E-7DB091E958CA}"/>
                </a:ext>
              </a:extLst>
            </p:cNvPr>
            <p:cNvCxnSpPr>
              <a:stCxn id="10" idx="3"/>
              <a:endCxn id="11" idx="7"/>
            </p:cNvCxnSpPr>
            <p:nvPr/>
          </p:nvCxnSpPr>
          <p:spPr>
            <a:xfrm rot="5400000">
              <a:off x="5299994" y="2711488"/>
              <a:ext cx="338420" cy="53527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4745F96-1413-EA09-00D1-B87A3D9243D3}"/>
                </a:ext>
              </a:extLst>
            </p:cNvPr>
            <p:cNvCxnSpPr>
              <a:stCxn id="10" idx="5"/>
              <a:endCxn id="13" idx="1"/>
            </p:cNvCxnSpPr>
            <p:nvPr/>
          </p:nvCxnSpPr>
          <p:spPr>
            <a:xfrm rot="16200000" flipH="1">
              <a:off x="6107079" y="2745143"/>
              <a:ext cx="338420" cy="467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71EDC050-DE6E-9DB3-BBBD-4B9C5CBB945C}"/>
                </a:ext>
              </a:extLst>
            </p:cNvPr>
            <p:cNvCxnSpPr>
              <a:stCxn id="11" idx="3"/>
              <a:endCxn id="22" idx="0"/>
            </p:cNvCxnSpPr>
            <p:nvPr/>
          </p:nvCxnSpPr>
          <p:spPr>
            <a:xfrm flipH="1">
              <a:off x="4632541" y="3453803"/>
              <a:ext cx="263558" cy="4646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5B40E68-6632-64F2-98C8-B019AAF6BCAD}"/>
                </a:ext>
              </a:extLst>
            </p:cNvPr>
            <p:cNvCxnSpPr>
              <a:stCxn id="11" idx="5"/>
              <a:endCxn id="9" idx="0"/>
            </p:cNvCxnSpPr>
            <p:nvPr/>
          </p:nvCxnSpPr>
          <p:spPr>
            <a:xfrm rot="16200000" flipH="1">
              <a:off x="5156534" y="3498837"/>
              <a:ext cx="311985" cy="2219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F587116-3EF7-8BA0-8650-CA83315EAF98}"/>
                </a:ext>
              </a:extLst>
            </p:cNvPr>
            <p:cNvCxnSpPr>
              <a:stCxn id="9" idx="3"/>
              <a:endCxn id="20" idx="0"/>
            </p:cNvCxnSpPr>
            <p:nvPr/>
          </p:nvCxnSpPr>
          <p:spPr>
            <a:xfrm flipH="1">
              <a:off x="5050371" y="4134523"/>
              <a:ext cx="220378" cy="4646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04F4749-A7D7-5FA3-2391-3EE25CB98D63}"/>
                </a:ext>
              </a:extLst>
            </p:cNvPr>
            <p:cNvCxnSpPr>
              <a:stCxn id="9" idx="5"/>
              <a:endCxn id="21" idx="0"/>
            </p:cNvCxnSpPr>
            <p:nvPr/>
          </p:nvCxnSpPr>
          <p:spPr>
            <a:xfrm>
              <a:off x="5576219" y="4134523"/>
              <a:ext cx="222182" cy="454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CFC5278-30AF-3DCC-C96E-6EE8BB87B30C}"/>
                </a:ext>
              </a:extLst>
            </p:cNvPr>
            <p:cNvCxnSpPr>
              <a:stCxn id="13" idx="3"/>
              <a:endCxn id="25" idx="0"/>
            </p:cNvCxnSpPr>
            <p:nvPr/>
          </p:nvCxnSpPr>
          <p:spPr>
            <a:xfrm flipH="1">
              <a:off x="6246711" y="3453803"/>
              <a:ext cx="263558" cy="4646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133D10F-FF9A-9B26-20D6-469464248355}"/>
                </a:ext>
              </a:extLst>
            </p:cNvPr>
            <p:cNvCxnSpPr>
              <a:stCxn id="13" idx="5"/>
              <a:endCxn id="12" idx="0"/>
            </p:cNvCxnSpPr>
            <p:nvPr/>
          </p:nvCxnSpPr>
          <p:spPr>
            <a:xfrm rot="16200000" flipH="1">
              <a:off x="6770704" y="3498837"/>
              <a:ext cx="311985" cy="2219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7DE9819-D8DE-7837-7F0E-B5014FD11F9E}"/>
                </a:ext>
              </a:extLst>
            </p:cNvPr>
            <p:cNvCxnSpPr>
              <a:stCxn id="12" idx="3"/>
              <a:endCxn id="23" idx="0"/>
            </p:cNvCxnSpPr>
            <p:nvPr/>
          </p:nvCxnSpPr>
          <p:spPr>
            <a:xfrm flipH="1">
              <a:off x="6664541" y="4134523"/>
              <a:ext cx="220378" cy="4646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7FF0EFD-FCDE-E214-7A9C-8CB1EA268675}"/>
                </a:ext>
              </a:extLst>
            </p:cNvPr>
            <p:cNvCxnSpPr>
              <a:stCxn id="12" idx="5"/>
              <a:endCxn id="24" idx="0"/>
            </p:cNvCxnSpPr>
            <p:nvPr/>
          </p:nvCxnSpPr>
          <p:spPr>
            <a:xfrm>
              <a:off x="7190389" y="4134523"/>
              <a:ext cx="222182" cy="4544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0AFC5DD1-E981-6FC1-5547-859B3F29D039}"/>
                </a:ext>
              </a:extLst>
            </p:cNvPr>
            <p:cNvCxnSpPr/>
            <p:nvPr/>
          </p:nvCxnSpPr>
          <p:spPr>
            <a:xfrm>
              <a:off x="4606468" y="2013116"/>
              <a:ext cx="1036962" cy="593822"/>
            </a:xfrm>
            <a:prstGeom prst="straightConnector1">
              <a:avLst/>
            </a:prstGeom>
            <a:ln>
              <a:solidFill>
                <a:srgbClr val="F29803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93D8742E-83DA-190C-57DD-EA8A8DADF134}"/>
                </a:ext>
              </a:extLst>
            </p:cNvPr>
            <p:cNvCxnSpPr/>
            <p:nvPr/>
          </p:nvCxnSpPr>
          <p:spPr>
            <a:xfrm rot="10800000" flipV="1">
              <a:off x="5054888" y="2725068"/>
              <a:ext cx="612000" cy="360000"/>
            </a:xfrm>
            <a:prstGeom prst="straightConnector1">
              <a:avLst/>
            </a:prstGeom>
            <a:ln>
              <a:solidFill>
                <a:srgbClr val="F29803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C9FF4898-91F5-139A-ADA0-5E88F753E641}"/>
                </a:ext>
              </a:extLst>
            </p:cNvPr>
            <p:cNvCxnSpPr/>
            <p:nvPr/>
          </p:nvCxnSpPr>
          <p:spPr>
            <a:xfrm rot="5400000">
              <a:off x="4458017" y="3456397"/>
              <a:ext cx="357190" cy="285752"/>
            </a:xfrm>
            <a:prstGeom prst="straightConnector1">
              <a:avLst/>
            </a:prstGeom>
            <a:ln>
              <a:solidFill>
                <a:srgbClr val="F29803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0331A63-9EAD-E67E-D603-0750CC578641}"/>
              </a:ext>
            </a:extLst>
          </p:cNvPr>
          <p:cNvGrpSpPr/>
          <p:nvPr/>
        </p:nvGrpSpPr>
        <p:grpSpPr>
          <a:xfrm>
            <a:off x="3258379" y="4940578"/>
            <a:ext cx="7923407" cy="1238958"/>
            <a:chOff x="644764" y="5121261"/>
            <a:chExt cx="7923407" cy="1238958"/>
          </a:xfrm>
        </p:grpSpPr>
        <p:sp>
          <p:nvSpPr>
            <p:cNvPr id="55" name="Text Box 9">
              <a:extLst>
                <a:ext uri="{FF2B5EF4-FFF2-40B4-BE49-F238E27FC236}">
                  <a16:creationId xmlns:a16="http://schemas.microsoft.com/office/drawing/2014/main" id="{952097B5-CDCC-5C0D-84EF-50BF479800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764" y="5121261"/>
              <a:ext cx="7923407" cy="422405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/>
              <a:tailEnd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72000" bIns="7200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（</a:t>
              </a:r>
              <a:r>
                <a:rPr kumimoji="1"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）在查找不成功时，会找到某个外部结点，则</a:t>
              </a:r>
              <a:r>
                <a:rPr kumimoji="1" lang="zh-CN" altLang="en-US" b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不成功</a:t>
              </a: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时的平均查找长度： </a:t>
              </a:r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71C813CB-0584-7CC2-1AA3-DF4378838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00588" y="5574401"/>
              <a:ext cx="3565132" cy="785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41350C50-C092-AD9C-BC3C-1C45E70E8B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43" r="16241"/>
          <a:stretch/>
        </p:blipFill>
        <p:spPr>
          <a:xfrm flipH="1">
            <a:off x="547791" y="1509745"/>
            <a:ext cx="3026793" cy="466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88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55F99E-080A-5827-C1D9-54F0BF17ED11}"/>
              </a:ext>
            </a:extLst>
          </p:cNvPr>
          <p:cNvSpPr txBox="1"/>
          <p:nvPr/>
        </p:nvSpPr>
        <p:spPr>
          <a:xfrm>
            <a:off x="1060188" y="119742"/>
            <a:ext cx="2940228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/>
          <a:p>
            <a:r>
              <a:rPr lang="en-US" altLang="zh-CN" sz="2400" b="1" dirty="0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9.1 </a:t>
            </a:r>
            <a:r>
              <a:rPr lang="zh-CN" altLang="en-US" sz="2400" b="1" dirty="0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查找的基本概念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42111AAA-E192-E5E2-DC7D-F8DD4A595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674" y="847545"/>
            <a:ext cx="2661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、查找的定义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95361E47-45C9-E488-1E91-1F24C1960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333" y="2033918"/>
            <a:ext cx="6325522" cy="858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是由一组元素组成的表或文件，而每个元素由若干个数据项组成，并假设每个元素都有一个能唯一标识该元素的关键字。       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F3FD3EE-8789-DFCA-7D7B-93D53C31E9CC}"/>
              </a:ext>
            </a:extLst>
          </p:cNvPr>
          <p:cNvGrpSpPr/>
          <p:nvPr/>
        </p:nvGrpSpPr>
        <p:grpSpPr>
          <a:xfrm>
            <a:off x="4279891" y="3727056"/>
            <a:ext cx="3001190" cy="437717"/>
            <a:chOff x="3999702" y="4001298"/>
            <a:chExt cx="3001190" cy="437717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7B370C97-8075-6304-D6C3-56DC90B1A10D}"/>
                </a:ext>
              </a:extLst>
            </p:cNvPr>
            <p:cNvCxnSpPr/>
            <p:nvPr/>
          </p:nvCxnSpPr>
          <p:spPr>
            <a:xfrm rot="5400000" flipH="1" flipV="1">
              <a:off x="3786182" y="4214818"/>
              <a:ext cx="428628" cy="158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F5AE9D8E-3051-A1AD-49FC-A6FACA90EAB4}"/>
                </a:ext>
              </a:extLst>
            </p:cNvPr>
            <p:cNvSpPr txBox="1"/>
            <p:nvPr/>
          </p:nvSpPr>
          <p:spPr>
            <a:xfrm>
              <a:off x="4071934" y="4069683"/>
              <a:ext cx="292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查找关键字为</a:t>
              </a:r>
              <a:r>
                <a:rPr lang="en-US" altLang="zh-CN" b="1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的元素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E346536-BCC7-F7C3-7D82-632C2BE5FB10}"/>
              </a:ext>
            </a:extLst>
          </p:cNvPr>
          <p:cNvGrpSpPr/>
          <p:nvPr/>
        </p:nvGrpSpPr>
        <p:grpSpPr>
          <a:xfrm>
            <a:off x="1855629" y="4176351"/>
            <a:ext cx="2683282" cy="2202569"/>
            <a:chOff x="1817280" y="4429132"/>
            <a:chExt cx="2683282" cy="2202569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34E87F7-D9BD-0EE6-B3AF-AB6F95C6233F}"/>
                </a:ext>
              </a:extLst>
            </p:cNvPr>
            <p:cNvCxnSpPr/>
            <p:nvPr/>
          </p:nvCxnSpPr>
          <p:spPr>
            <a:xfrm rot="5400000">
              <a:off x="2786050" y="4572008"/>
              <a:ext cx="857256" cy="571504"/>
            </a:xfrm>
            <a:prstGeom prst="straightConnector1">
              <a:avLst/>
            </a:prstGeom>
            <a:ln w="19050">
              <a:solidFill>
                <a:srgbClr val="F29803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B9CB4813-D394-53B7-0515-4AC3FEA9FC38}"/>
                </a:ext>
              </a:extLst>
            </p:cNvPr>
            <p:cNvSpPr txBox="1"/>
            <p:nvPr/>
          </p:nvSpPr>
          <p:spPr>
            <a:xfrm>
              <a:off x="1817280" y="5357826"/>
              <a:ext cx="2683282" cy="127387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若找到，表示查找成功，返回该元素的信息或该元素在表中的位置</a:t>
              </a:r>
              <a:endPara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E159D45-1092-5110-4F3F-B732B443E760}"/>
              </a:ext>
            </a:extLst>
          </p:cNvPr>
          <p:cNvGrpSpPr/>
          <p:nvPr/>
        </p:nvGrpSpPr>
        <p:grpSpPr>
          <a:xfrm>
            <a:off x="4896101" y="4176350"/>
            <a:ext cx="2500330" cy="2187038"/>
            <a:chOff x="4857752" y="4429132"/>
            <a:chExt cx="2500330" cy="2187038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09F6715-07B6-0B55-0C41-DDE234D460A0}"/>
                </a:ext>
              </a:extLst>
            </p:cNvPr>
            <p:cNvCxnSpPr/>
            <p:nvPr/>
          </p:nvCxnSpPr>
          <p:spPr>
            <a:xfrm rot="16200000" flipH="1">
              <a:off x="4750595" y="4607727"/>
              <a:ext cx="857256" cy="500066"/>
            </a:xfrm>
            <a:prstGeom prst="straightConnector1">
              <a:avLst/>
            </a:prstGeom>
            <a:ln w="19050">
              <a:solidFill>
                <a:srgbClr val="F29803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DA80EEA9-8F6D-40E2-2F03-6B430B07E75B}"/>
                </a:ext>
              </a:extLst>
            </p:cNvPr>
            <p:cNvSpPr txBox="1"/>
            <p:nvPr/>
          </p:nvSpPr>
          <p:spPr>
            <a:xfrm>
              <a:off x="4857752" y="5342295"/>
              <a:ext cx="2500330" cy="127387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找不到，表示查找不成功（或者查找失败），返回相关的指示信息。</a:t>
              </a:r>
              <a:endPara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3E6759C-F998-2E08-0474-8733439D177E}"/>
              </a:ext>
            </a:extLst>
          </p:cNvPr>
          <p:cNvGrpSpPr/>
          <p:nvPr/>
        </p:nvGrpSpPr>
        <p:grpSpPr>
          <a:xfrm>
            <a:off x="1400331" y="1499825"/>
            <a:ext cx="1622400" cy="517276"/>
            <a:chOff x="1396241" y="2304668"/>
            <a:chExt cx="1784996" cy="480002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165B599-40E1-45DF-CC2D-99CBFEE18DBA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2E157BE-D3EA-7F38-AB6B-8E5AE1F650CE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42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查找表</a:t>
              </a:r>
            </a:p>
          </p:txBody>
        </p:sp>
      </p:grpSp>
      <p:sp>
        <p:nvSpPr>
          <p:cNvPr id="18" name="折角形 7">
            <a:extLst>
              <a:ext uri="{FF2B5EF4-FFF2-40B4-BE49-F238E27FC236}">
                <a16:creationId xmlns:a16="http://schemas.microsoft.com/office/drawing/2014/main" id="{3A470A6A-745E-57B3-7B5E-1619D4C207B9}"/>
              </a:ext>
            </a:extLst>
          </p:cNvPr>
          <p:cNvSpPr/>
          <p:nvPr/>
        </p:nvSpPr>
        <p:spPr>
          <a:xfrm>
            <a:off x="2960194" y="3029887"/>
            <a:ext cx="2617719" cy="685593"/>
          </a:xfrm>
          <a:prstGeom prst="foldedCorne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查找表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208CC15-F6B8-3E44-A32F-A899BA45142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59" y="1573466"/>
            <a:ext cx="4735807" cy="47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6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ext Box 2"/>
          <p:cNvSpPr txBox="1">
            <a:spLocks noChangeArrowheads="1"/>
          </p:cNvSpPr>
          <p:nvPr/>
        </p:nvSpPr>
        <p:spPr bwMode="auto">
          <a:xfrm>
            <a:off x="1376484" y="2208095"/>
            <a:ext cx="3630933" cy="362851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80000">
            <a:spAutoFit/>
          </a:bodyPr>
          <a:lstStyle/>
          <a:p>
            <a:pPr marL="216000" indent="-2160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内部结点总数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=2</a:t>
            </a:r>
            <a:r>
              <a:rPr lang="en-US" altLang="zh-CN" b="1" i="1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h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、高度为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h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</a:t>
            </a:r>
            <a:r>
              <a:rPr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log</a:t>
            </a:r>
            <a:r>
              <a:rPr lang="en-US" altLang="zh-CN" b="1" baseline="-25000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lang="en-US" altLang="zh-CN" b="1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+1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</a:t>
            </a:r>
            <a:r>
              <a:rPr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满二叉树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（高度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h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不计外部结点）。</a:t>
            </a:r>
            <a:endParaRPr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树中第</a:t>
            </a:r>
            <a:r>
              <a:rPr lang="en-US" altLang="zh-CN" b="1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层上的元素个数为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b="1" i="1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en-US" altLang="zh-CN" b="1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，查找该层上的每个元素需要进行</a:t>
            </a:r>
            <a:r>
              <a:rPr lang="en-US" altLang="zh-CN" b="1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次比较。</a:t>
            </a:r>
          </a:p>
        </p:txBody>
      </p:sp>
      <p:grpSp>
        <p:nvGrpSpPr>
          <p:cNvPr id="2" name="组合 66"/>
          <p:cNvGrpSpPr/>
          <p:nvPr/>
        </p:nvGrpSpPr>
        <p:grpSpPr>
          <a:xfrm>
            <a:off x="5566834" y="2495015"/>
            <a:ext cx="6235203" cy="2656435"/>
            <a:chOff x="1622946" y="2535869"/>
            <a:chExt cx="6235203" cy="2656435"/>
          </a:xfrm>
        </p:grpSpPr>
        <p:sp>
          <p:nvSpPr>
            <p:cNvPr id="171013" name="Oval 5"/>
            <p:cNvSpPr>
              <a:spLocks noChangeArrowheads="1"/>
            </p:cNvSpPr>
            <p:nvPr/>
          </p:nvSpPr>
          <p:spPr bwMode="auto">
            <a:xfrm>
              <a:off x="3156193" y="2535869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014" name="Oval 6"/>
            <p:cNvSpPr>
              <a:spLocks noChangeArrowheads="1"/>
            </p:cNvSpPr>
            <p:nvPr/>
          </p:nvSpPr>
          <p:spPr bwMode="auto">
            <a:xfrm>
              <a:off x="2651368" y="3220384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015" name="Oval 7"/>
            <p:cNvSpPr>
              <a:spLocks noChangeArrowheads="1"/>
            </p:cNvSpPr>
            <p:nvPr/>
          </p:nvSpPr>
          <p:spPr bwMode="auto">
            <a:xfrm>
              <a:off x="3659430" y="3220384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018" name="Oval 10"/>
            <p:cNvSpPr>
              <a:spLocks noChangeArrowheads="1"/>
            </p:cNvSpPr>
            <p:nvPr/>
          </p:nvSpPr>
          <p:spPr bwMode="auto">
            <a:xfrm>
              <a:off x="1704014" y="4083984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024" name="Text Box 16"/>
            <p:cNvSpPr txBox="1">
              <a:spLocks noChangeArrowheads="1"/>
            </p:cNvSpPr>
            <p:nvPr/>
          </p:nvSpPr>
          <p:spPr bwMode="auto">
            <a:xfrm>
              <a:off x="2428860" y="3571876"/>
              <a:ext cx="10001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+mj-ea"/>
                  <a:ea typeface="+mj-ea"/>
                  <a:cs typeface="Consolas" pitchFamily="49" charset="0"/>
                </a:rPr>
                <a:t>……</a:t>
              </a:r>
            </a:p>
          </p:txBody>
        </p:sp>
        <p:sp>
          <p:nvSpPr>
            <p:cNvPr id="171025" name="Rectangle 17"/>
            <p:cNvSpPr>
              <a:spLocks noChangeArrowheads="1"/>
            </p:cNvSpPr>
            <p:nvPr/>
          </p:nvSpPr>
          <p:spPr bwMode="auto">
            <a:xfrm>
              <a:off x="1622946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026" name="Rectangle 18"/>
            <p:cNvSpPr>
              <a:spLocks noChangeArrowheads="1"/>
            </p:cNvSpPr>
            <p:nvPr/>
          </p:nvSpPr>
          <p:spPr bwMode="auto">
            <a:xfrm>
              <a:off x="2108180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044" name="Text Box 36"/>
            <p:cNvSpPr txBox="1">
              <a:spLocks noChangeArrowheads="1"/>
            </p:cNvSpPr>
            <p:nvPr/>
          </p:nvSpPr>
          <p:spPr bwMode="auto">
            <a:xfrm>
              <a:off x="3357554" y="4500570"/>
              <a:ext cx="431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Consolas" pitchFamily="49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171045" name="Text Box 37"/>
            <p:cNvSpPr txBox="1">
              <a:spLocks noChangeArrowheads="1"/>
            </p:cNvSpPr>
            <p:nvPr/>
          </p:nvSpPr>
          <p:spPr bwMode="auto">
            <a:xfrm>
              <a:off x="5982172" y="4786322"/>
              <a:ext cx="144734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外部结点层</a:t>
              </a:r>
            </a:p>
          </p:txBody>
        </p:sp>
        <p:sp>
          <p:nvSpPr>
            <p:cNvPr id="171047" name="Text Box 39"/>
            <p:cNvSpPr txBox="1">
              <a:spLocks noChangeArrowheads="1"/>
            </p:cNvSpPr>
            <p:nvPr/>
          </p:nvSpPr>
          <p:spPr bwMode="auto">
            <a:xfrm>
              <a:off x="5786447" y="3345420"/>
              <a:ext cx="207170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高度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h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=log</a:t>
              </a:r>
              <a:r>
                <a:rPr lang="en-US" altLang="zh-CN" sz="1600" baseline="-250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(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n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+1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)</a:t>
              </a:r>
            </a:p>
          </p:txBody>
        </p:sp>
        <p:sp>
          <p:nvSpPr>
            <p:cNvPr id="42" name="右大括号 41"/>
            <p:cNvSpPr/>
            <p:nvPr/>
          </p:nvSpPr>
          <p:spPr>
            <a:xfrm>
              <a:off x="5572132" y="2643182"/>
              <a:ext cx="142876" cy="1752913"/>
            </a:xfrm>
            <a:prstGeom prst="rightBrace">
              <a:avLst/>
            </a:prstGeom>
            <a:ln w="19050">
              <a:solidFill>
                <a:srgbClr val="F29803"/>
              </a:solidFill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>
              <a:stCxn id="171018" idx="3"/>
              <a:endCxn id="171025" idx="0"/>
            </p:cNvCxnSpPr>
            <p:nvPr/>
          </p:nvCxnSpPr>
          <p:spPr>
            <a:xfrm flipH="1">
              <a:off x="1715312" y="4514175"/>
              <a:ext cx="62511" cy="2852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171018" idx="5"/>
              <a:endCxn id="171026" idx="0"/>
            </p:cNvCxnSpPr>
            <p:nvPr/>
          </p:nvCxnSpPr>
          <p:spPr>
            <a:xfrm>
              <a:off x="2134205" y="4514175"/>
              <a:ext cx="66341" cy="2852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171013" idx="3"/>
              <a:endCxn id="171014" idx="0"/>
            </p:cNvCxnSpPr>
            <p:nvPr/>
          </p:nvCxnSpPr>
          <p:spPr>
            <a:xfrm flipH="1">
              <a:off x="2903368" y="2966060"/>
              <a:ext cx="326634" cy="2543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171013" idx="5"/>
              <a:endCxn id="171015" idx="0"/>
            </p:cNvCxnSpPr>
            <p:nvPr/>
          </p:nvCxnSpPr>
          <p:spPr>
            <a:xfrm>
              <a:off x="3586384" y="2966060"/>
              <a:ext cx="325046" cy="2543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0" name="Oval 10"/>
            <p:cNvSpPr>
              <a:spLocks noChangeArrowheads="1"/>
            </p:cNvSpPr>
            <p:nvPr/>
          </p:nvSpPr>
          <p:spPr bwMode="auto">
            <a:xfrm>
              <a:off x="2652804" y="4083984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Rectangle 17"/>
            <p:cNvSpPr>
              <a:spLocks noChangeArrowheads="1"/>
            </p:cNvSpPr>
            <p:nvPr/>
          </p:nvSpPr>
          <p:spPr bwMode="auto">
            <a:xfrm>
              <a:off x="2571736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Rectangle 18"/>
            <p:cNvSpPr>
              <a:spLocks noChangeArrowheads="1"/>
            </p:cNvSpPr>
            <p:nvPr/>
          </p:nvSpPr>
          <p:spPr bwMode="auto">
            <a:xfrm>
              <a:off x="3056970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3" name="直接连接符 52"/>
            <p:cNvCxnSpPr>
              <a:stCxn id="50" idx="3"/>
              <a:endCxn id="51" idx="0"/>
            </p:cNvCxnSpPr>
            <p:nvPr/>
          </p:nvCxnSpPr>
          <p:spPr>
            <a:xfrm flipH="1">
              <a:off x="2664102" y="4514175"/>
              <a:ext cx="62511" cy="2852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50" idx="5"/>
              <a:endCxn id="52" idx="0"/>
            </p:cNvCxnSpPr>
            <p:nvPr/>
          </p:nvCxnSpPr>
          <p:spPr>
            <a:xfrm>
              <a:off x="3082995" y="4514175"/>
              <a:ext cx="66341" cy="2852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5" name="Oval 10"/>
            <p:cNvSpPr>
              <a:spLocks noChangeArrowheads="1"/>
            </p:cNvSpPr>
            <p:nvPr/>
          </p:nvSpPr>
          <p:spPr bwMode="auto">
            <a:xfrm>
              <a:off x="4081564" y="4107505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4000496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Rectangle 18"/>
            <p:cNvSpPr>
              <a:spLocks noChangeArrowheads="1"/>
            </p:cNvSpPr>
            <p:nvPr/>
          </p:nvSpPr>
          <p:spPr bwMode="auto">
            <a:xfrm>
              <a:off x="4485730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8" name="直接连接符 57"/>
            <p:cNvCxnSpPr>
              <a:stCxn id="55" idx="3"/>
              <a:endCxn id="56" idx="0"/>
            </p:cNvCxnSpPr>
            <p:nvPr/>
          </p:nvCxnSpPr>
          <p:spPr>
            <a:xfrm flipH="1">
              <a:off x="4092862" y="4537696"/>
              <a:ext cx="62511" cy="2852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>
              <a:stCxn id="55" idx="5"/>
              <a:endCxn id="57" idx="0"/>
            </p:cNvCxnSpPr>
            <p:nvPr/>
          </p:nvCxnSpPr>
          <p:spPr>
            <a:xfrm>
              <a:off x="4511755" y="4537696"/>
              <a:ext cx="66341" cy="2852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Oval 10"/>
            <p:cNvSpPr>
              <a:spLocks noChangeArrowheads="1"/>
            </p:cNvSpPr>
            <p:nvPr/>
          </p:nvSpPr>
          <p:spPr bwMode="auto">
            <a:xfrm>
              <a:off x="4983235" y="4107505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1" name="Rectangle 17"/>
            <p:cNvSpPr>
              <a:spLocks noChangeArrowheads="1"/>
            </p:cNvSpPr>
            <p:nvPr/>
          </p:nvSpPr>
          <p:spPr bwMode="auto">
            <a:xfrm>
              <a:off x="4902167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Rectangle 18"/>
            <p:cNvSpPr>
              <a:spLocks noChangeArrowheads="1"/>
            </p:cNvSpPr>
            <p:nvPr/>
          </p:nvSpPr>
          <p:spPr bwMode="auto">
            <a:xfrm>
              <a:off x="5387401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3" name="直接连接符 62"/>
            <p:cNvCxnSpPr>
              <a:stCxn id="60" idx="3"/>
              <a:endCxn id="61" idx="0"/>
            </p:cNvCxnSpPr>
            <p:nvPr/>
          </p:nvCxnSpPr>
          <p:spPr>
            <a:xfrm flipH="1">
              <a:off x="4994533" y="4537696"/>
              <a:ext cx="62511" cy="2852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stCxn id="60" idx="5"/>
              <a:endCxn id="62" idx="0"/>
            </p:cNvCxnSpPr>
            <p:nvPr/>
          </p:nvCxnSpPr>
          <p:spPr>
            <a:xfrm>
              <a:off x="5413426" y="4537696"/>
              <a:ext cx="66341" cy="2852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1354574" y="1756164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当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比较大时，将判定树看成：</a:t>
            </a:r>
            <a:endParaRPr lang="zh-CN" altLang="en-US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172218D-277D-D6C8-AB5C-755D760D83F7}"/>
              </a:ext>
            </a:extLst>
          </p:cNvPr>
          <p:cNvSpPr txBox="1"/>
          <p:nvPr/>
        </p:nvSpPr>
        <p:spPr>
          <a:xfrm>
            <a:off x="1076997" y="158067"/>
            <a:ext cx="334258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折半查找一般情况分析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0" grpId="0" animBg="1"/>
      <p:bldP spid="37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4B3735E-BD77-CF4A-7535-F4898AE73AAF}"/>
              </a:ext>
            </a:extLst>
          </p:cNvPr>
          <p:cNvGrpSpPr/>
          <p:nvPr/>
        </p:nvGrpSpPr>
        <p:grpSpPr>
          <a:xfrm>
            <a:off x="4254640" y="4520106"/>
            <a:ext cx="6306461" cy="1444418"/>
            <a:chOff x="1097651" y="4658062"/>
            <a:chExt cx="7015639" cy="144441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739B42A-CF40-2F59-5D34-5FD9DCC8BE7C}"/>
                </a:ext>
              </a:extLst>
            </p:cNvPr>
            <p:cNvSpPr/>
            <p:nvPr/>
          </p:nvSpPr>
          <p:spPr>
            <a:xfrm>
              <a:off x="1097651" y="4658062"/>
              <a:ext cx="7015639" cy="1444418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010" name="Text Box 2"/>
            <p:cNvSpPr txBox="1">
              <a:spLocks noChangeArrowheads="1"/>
            </p:cNvSpPr>
            <p:nvPr/>
          </p:nvSpPr>
          <p:spPr bwMode="auto">
            <a:xfrm>
              <a:off x="1540993" y="4799302"/>
              <a:ext cx="65722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b="1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在等概率假设下，二分查找成功时的平均查找长度为：</a:t>
              </a:r>
            </a:p>
          </p:txBody>
        </p:sp>
        <p:pic>
          <p:nvPicPr>
            <p:cNvPr id="5120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38308" y="5151092"/>
              <a:ext cx="6448599" cy="938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组合 110"/>
          <p:cNvGrpSpPr/>
          <p:nvPr/>
        </p:nvGrpSpPr>
        <p:grpSpPr>
          <a:xfrm>
            <a:off x="2927171" y="1531063"/>
            <a:ext cx="8439374" cy="2672860"/>
            <a:chOff x="490344" y="424221"/>
            <a:chExt cx="8439374" cy="267286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3947483" y="424221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3442658" y="1108736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50720" y="1108736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10"/>
            <p:cNvSpPr>
              <a:spLocks noChangeArrowheads="1"/>
            </p:cNvSpPr>
            <p:nvPr/>
          </p:nvSpPr>
          <p:spPr bwMode="auto">
            <a:xfrm>
              <a:off x="2495304" y="1972336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Text Box 16"/>
            <p:cNvSpPr txBox="1">
              <a:spLocks noChangeArrowheads="1"/>
            </p:cNvSpPr>
            <p:nvPr/>
          </p:nvSpPr>
          <p:spPr bwMode="auto">
            <a:xfrm>
              <a:off x="3214677" y="1476653"/>
              <a:ext cx="10001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+mn-ea"/>
                  <a:cs typeface="Consolas" pitchFamily="49" charset="0"/>
                </a:rPr>
                <a:t>……</a:t>
              </a:r>
            </a:p>
          </p:txBody>
        </p:sp>
        <p:sp>
          <p:nvSpPr>
            <p:cNvPr id="47" name="Rectangle 17"/>
            <p:cNvSpPr>
              <a:spLocks noChangeArrowheads="1"/>
            </p:cNvSpPr>
            <p:nvPr/>
          </p:nvSpPr>
          <p:spPr bwMode="auto">
            <a:xfrm>
              <a:off x="2408763" y="2701869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Rectangle 18"/>
            <p:cNvSpPr>
              <a:spLocks noChangeArrowheads="1"/>
            </p:cNvSpPr>
            <p:nvPr/>
          </p:nvSpPr>
          <p:spPr bwMode="auto">
            <a:xfrm>
              <a:off x="2893997" y="2701869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Text Box 36"/>
            <p:cNvSpPr txBox="1">
              <a:spLocks noChangeArrowheads="1"/>
            </p:cNvSpPr>
            <p:nvPr/>
          </p:nvSpPr>
          <p:spPr bwMode="auto">
            <a:xfrm>
              <a:off x="4143371" y="2405347"/>
              <a:ext cx="431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+mj-ea"/>
                  <a:ea typeface="+mj-ea"/>
                  <a:cs typeface="Consolas" pitchFamily="49" charset="0"/>
                </a:rPr>
                <a:t>…</a:t>
              </a:r>
            </a:p>
          </p:txBody>
        </p:sp>
        <p:sp>
          <p:nvSpPr>
            <p:cNvPr id="50" name="Text Box 37"/>
            <p:cNvSpPr txBox="1">
              <a:spLocks noChangeArrowheads="1"/>
            </p:cNvSpPr>
            <p:nvPr/>
          </p:nvSpPr>
          <p:spPr bwMode="auto">
            <a:xfrm>
              <a:off x="6643701" y="2691099"/>
              <a:ext cx="15716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外部结点层</a:t>
              </a:r>
            </a:p>
          </p:txBody>
        </p:sp>
        <p:sp>
          <p:nvSpPr>
            <p:cNvPr id="51" name="Text Box 39"/>
            <p:cNvSpPr txBox="1">
              <a:spLocks noChangeArrowheads="1"/>
            </p:cNvSpPr>
            <p:nvPr/>
          </p:nvSpPr>
          <p:spPr bwMode="auto">
            <a:xfrm>
              <a:off x="490344" y="1202280"/>
              <a:ext cx="16527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高度</a:t>
              </a:r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h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=log</a:t>
              </a:r>
              <a:r>
                <a:rPr lang="en-US" altLang="zh-CN" sz="1600" baseline="-250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(</a:t>
              </a:r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n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+1)</a:t>
              </a:r>
            </a:p>
          </p:txBody>
        </p:sp>
        <p:cxnSp>
          <p:nvCxnSpPr>
            <p:cNvPr id="53" name="直接连接符 52"/>
            <p:cNvCxnSpPr>
              <a:stCxn id="45" idx="3"/>
              <a:endCxn id="47" idx="0"/>
            </p:cNvCxnSpPr>
            <p:nvPr/>
          </p:nvCxnSpPr>
          <p:spPr>
            <a:xfrm flipH="1">
              <a:off x="2501129" y="2402527"/>
              <a:ext cx="67984" cy="2993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5" idx="5"/>
              <a:endCxn id="48" idx="0"/>
            </p:cNvCxnSpPr>
            <p:nvPr/>
          </p:nvCxnSpPr>
          <p:spPr>
            <a:xfrm>
              <a:off x="2925495" y="2402527"/>
              <a:ext cx="60868" cy="2993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42" idx="3"/>
              <a:endCxn id="43" idx="0"/>
            </p:cNvCxnSpPr>
            <p:nvPr/>
          </p:nvCxnSpPr>
          <p:spPr>
            <a:xfrm flipH="1">
              <a:off x="3694658" y="854412"/>
              <a:ext cx="326634" cy="2543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42" idx="5"/>
              <a:endCxn id="44" idx="0"/>
            </p:cNvCxnSpPr>
            <p:nvPr/>
          </p:nvCxnSpPr>
          <p:spPr>
            <a:xfrm>
              <a:off x="4377674" y="854412"/>
              <a:ext cx="325046" cy="2543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10"/>
            <p:cNvSpPr>
              <a:spLocks noChangeArrowheads="1"/>
            </p:cNvSpPr>
            <p:nvPr/>
          </p:nvSpPr>
          <p:spPr bwMode="auto">
            <a:xfrm>
              <a:off x="3444094" y="1972336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Rectangle 17"/>
            <p:cNvSpPr>
              <a:spLocks noChangeArrowheads="1"/>
            </p:cNvSpPr>
            <p:nvPr/>
          </p:nvSpPr>
          <p:spPr bwMode="auto">
            <a:xfrm>
              <a:off x="3357553" y="2704228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Rectangle 18"/>
            <p:cNvSpPr>
              <a:spLocks noChangeArrowheads="1"/>
            </p:cNvSpPr>
            <p:nvPr/>
          </p:nvSpPr>
          <p:spPr bwMode="auto">
            <a:xfrm>
              <a:off x="3842787" y="2704228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0" name="直接连接符 59"/>
            <p:cNvCxnSpPr>
              <a:stCxn id="57" idx="3"/>
              <a:endCxn id="58" idx="0"/>
            </p:cNvCxnSpPr>
            <p:nvPr/>
          </p:nvCxnSpPr>
          <p:spPr>
            <a:xfrm flipH="1">
              <a:off x="3449919" y="2402527"/>
              <a:ext cx="67984" cy="3017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>
              <a:stCxn id="57" idx="5"/>
              <a:endCxn id="59" idx="0"/>
            </p:cNvCxnSpPr>
            <p:nvPr/>
          </p:nvCxnSpPr>
          <p:spPr>
            <a:xfrm>
              <a:off x="3874285" y="2402527"/>
              <a:ext cx="60868" cy="3017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872854" y="1995857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Rectangle 17"/>
            <p:cNvSpPr>
              <a:spLocks noChangeArrowheads="1"/>
            </p:cNvSpPr>
            <p:nvPr/>
          </p:nvSpPr>
          <p:spPr bwMode="auto">
            <a:xfrm>
              <a:off x="4786313" y="2727749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Rectangle 18"/>
            <p:cNvSpPr>
              <a:spLocks noChangeArrowheads="1"/>
            </p:cNvSpPr>
            <p:nvPr/>
          </p:nvSpPr>
          <p:spPr bwMode="auto">
            <a:xfrm>
              <a:off x="5271547" y="2727749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5" name="直接连接符 64"/>
            <p:cNvCxnSpPr>
              <a:stCxn id="62" idx="3"/>
              <a:endCxn id="63" idx="0"/>
            </p:cNvCxnSpPr>
            <p:nvPr/>
          </p:nvCxnSpPr>
          <p:spPr>
            <a:xfrm flipH="1">
              <a:off x="4878679" y="2426048"/>
              <a:ext cx="67984" cy="3017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62" idx="5"/>
              <a:endCxn id="64" idx="0"/>
            </p:cNvCxnSpPr>
            <p:nvPr/>
          </p:nvCxnSpPr>
          <p:spPr>
            <a:xfrm>
              <a:off x="5303045" y="2426048"/>
              <a:ext cx="60868" cy="3017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2" name="Oval 10"/>
            <p:cNvSpPr>
              <a:spLocks noChangeArrowheads="1"/>
            </p:cNvSpPr>
            <p:nvPr/>
          </p:nvSpPr>
          <p:spPr bwMode="auto">
            <a:xfrm>
              <a:off x="5774525" y="1995857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" name="Rectangle 17"/>
            <p:cNvSpPr>
              <a:spLocks noChangeArrowheads="1"/>
            </p:cNvSpPr>
            <p:nvPr/>
          </p:nvSpPr>
          <p:spPr bwMode="auto">
            <a:xfrm>
              <a:off x="5687984" y="2727749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" name="Rectangle 18"/>
            <p:cNvSpPr>
              <a:spLocks noChangeArrowheads="1"/>
            </p:cNvSpPr>
            <p:nvPr/>
          </p:nvSpPr>
          <p:spPr bwMode="auto">
            <a:xfrm>
              <a:off x="6173218" y="2727749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5" name="直接连接符 104"/>
            <p:cNvCxnSpPr>
              <a:stCxn id="102" idx="3"/>
              <a:endCxn id="103" idx="0"/>
            </p:cNvCxnSpPr>
            <p:nvPr/>
          </p:nvCxnSpPr>
          <p:spPr>
            <a:xfrm flipH="1">
              <a:off x="5780350" y="2426048"/>
              <a:ext cx="67984" cy="3017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>
              <a:stCxn id="102" idx="5"/>
              <a:endCxn id="104" idx="0"/>
            </p:cNvCxnSpPr>
            <p:nvPr/>
          </p:nvCxnSpPr>
          <p:spPr>
            <a:xfrm>
              <a:off x="6204716" y="2426048"/>
              <a:ext cx="60868" cy="3017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7" name="左大括号 106"/>
            <p:cNvSpPr/>
            <p:nvPr/>
          </p:nvSpPr>
          <p:spPr>
            <a:xfrm>
              <a:off x="2194449" y="500042"/>
              <a:ext cx="214314" cy="1714512"/>
            </a:xfrm>
            <a:prstGeom prst="leftBrace">
              <a:avLst/>
            </a:prstGeom>
            <a:ln w="19050">
              <a:solidFill>
                <a:srgbClr val="F29803"/>
              </a:solidFill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5000628" y="1285860"/>
              <a:ext cx="1071570" cy="0"/>
            </a:xfrm>
            <a:prstGeom prst="line">
              <a:avLst/>
            </a:prstGeom>
            <a:ln>
              <a:solidFill>
                <a:srgbClr val="F29803"/>
              </a:solidFill>
              <a:prstDash val="dash"/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6215074" y="928670"/>
              <a:ext cx="2714644" cy="774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6000" indent="-216000">
                <a:lnSpc>
                  <a:spcPts val="28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第</a:t>
              </a:r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j </a:t>
              </a: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层有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r>
                <a:rPr lang="en-US" altLang="zh-CN" sz="1600" i="1" baseline="300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j</a:t>
              </a:r>
              <a:r>
                <a:rPr lang="en-US" altLang="zh-CN" sz="1600" baseline="300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-1</a:t>
              </a: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个结点</a:t>
              </a:r>
              <a:endPara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  <a:p>
              <a:pPr marL="216000" indent="-216000">
                <a:lnSpc>
                  <a:spcPts val="28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成功查找比较</a:t>
              </a:r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j</a:t>
              </a: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次</a:t>
              </a: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CD07AF0-6056-AF46-80CE-31726B1023DF}"/>
              </a:ext>
            </a:extLst>
          </p:cNvPr>
          <p:cNvSpPr txBox="1"/>
          <p:nvPr/>
        </p:nvSpPr>
        <p:spPr>
          <a:xfrm>
            <a:off x="1076997" y="158067"/>
            <a:ext cx="334258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折半查找一般情况分析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DC87D57E-1102-F0C7-A48D-FBB7B043194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722" y="1531063"/>
            <a:ext cx="5068520" cy="506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9"/>
          <p:cNvGrpSpPr/>
          <p:nvPr/>
        </p:nvGrpSpPr>
        <p:grpSpPr>
          <a:xfrm>
            <a:off x="2702919" y="5426117"/>
            <a:ext cx="4717164" cy="714380"/>
            <a:chOff x="785786" y="5429264"/>
            <a:chExt cx="5857916" cy="714380"/>
          </a:xfrm>
        </p:grpSpPr>
        <p:sp>
          <p:nvSpPr>
            <p:cNvPr id="67" name="TextBox 66"/>
            <p:cNvSpPr txBox="1"/>
            <p:nvPr/>
          </p:nvSpPr>
          <p:spPr>
            <a:xfrm>
              <a:off x="1357290" y="5753417"/>
              <a:ext cx="528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二分查找的时间复杂度为</a:t>
              </a:r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O(</a:t>
              </a:r>
              <a:r>
                <a:rPr lang="en-US" altLang="zh-CN" b="1" dirty="0" err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log</a:t>
              </a:r>
              <a:r>
                <a:rPr lang="en-US" altLang="zh-CN" b="1" baseline="-25000" dirty="0" err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en-US" altLang="zh-CN" b="1" i="1" dirty="0" err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</a:t>
              </a:r>
              <a:r>
                <a:rPr lang="en-US" altLang="zh-CN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)</a:t>
              </a:r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。</a:t>
              </a:r>
            </a:p>
          </p:txBody>
        </p:sp>
        <p:sp>
          <p:nvSpPr>
            <p:cNvPr id="68" name="左弧形箭头 67"/>
            <p:cNvSpPr/>
            <p:nvPr/>
          </p:nvSpPr>
          <p:spPr>
            <a:xfrm>
              <a:off x="785786" y="5429264"/>
              <a:ext cx="357190" cy="714380"/>
            </a:xfrm>
            <a:prstGeom prst="curvedRightArrow">
              <a:avLst/>
            </a:prstGeom>
            <a:solidFill>
              <a:srgbClr val="F29803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组合 40"/>
          <p:cNvGrpSpPr/>
          <p:nvPr/>
        </p:nvGrpSpPr>
        <p:grpSpPr>
          <a:xfrm>
            <a:off x="1907955" y="1451187"/>
            <a:ext cx="6235203" cy="2667385"/>
            <a:chOff x="1622946" y="2524919"/>
            <a:chExt cx="6235203" cy="2667385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3156193" y="2524919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2651368" y="3209434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3659430" y="3209434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10"/>
            <p:cNvSpPr>
              <a:spLocks noChangeArrowheads="1"/>
            </p:cNvSpPr>
            <p:nvPr/>
          </p:nvSpPr>
          <p:spPr bwMode="auto">
            <a:xfrm>
              <a:off x="1704014" y="4073034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Text Box 16"/>
            <p:cNvSpPr txBox="1">
              <a:spLocks noChangeArrowheads="1"/>
            </p:cNvSpPr>
            <p:nvPr/>
          </p:nvSpPr>
          <p:spPr bwMode="auto">
            <a:xfrm>
              <a:off x="2428860" y="3571876"/>
              <a:ext cx="10001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+mn-ea"/>
                  <a:cs typeface="Consolas" pitchFamily="49" charset="0"/>
                </a:rPr>
                <a:t>……</a:t>
              </a:r>
            </a:p>
          </p:txBody>
        </p:sp>
        <p:sp>
          <p:nvSpPr>
            <p:cNvPr id="47" name="Rectangle 17"/>
            <p:cNvSpPr>
              <a:spLocks noChangeArrowheads="1"/>
            </p:cNvSpPr>
            <p:nvPr/>
          </p:nvSpPr>
          <p:spPr bwMode="auto">
            <a:xfrm>
              <a:off x="1622946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Rectangle 18"/>
            <p:cNvSpPr>
              <a:spLocks noChangeArrowheads="1"/>
            </p:cNvSpPr>
            <p:nvPr/>
          </p:nvSpPr>
          <p:spPr bwMode="auto">
            <a:xfrm>
              <a:off x="2108180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Text Box 36"/>
            <p:cNvSpPr txBox="1">
              <a:spLocks noChangeArrowheads="1"/>
            </p:cNvSpPr>
            <p:nvPr/>
          </p:nvSpPr>
          <p:spPr bwMode="auto">
            <a:xfrm>
              <a:off x="3357554" y="4500570"/>
              <a:ext cx="431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+mj-ea"/>
                  <a:ea typeface="+mj-ea"/>
                  <a:cs typeface="Consolas" pitchFamily="49" charset="0"/>
                </a:rPr>
                <a:t>…</a:t>
              </a:r>
            </a:p>
          </p:txBody>
        </p:sp>
        <p:sp>
          <p:nvSpPr>
            <p:cNvPr id="50" name="Text Box 37"/>
            <p:cNvSpPr txBox="1">
              <a:spLocks noChangeArrowheads="1"/>
            </p:cNvSpPr>
            <p:nvPr/>
          </p:nvSpPr>
          <p:spPr bwMode="auto">
            <a:xfrm>
              <a:off x="5857884" y="4786322"/>
              <a:ext cx="15716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外部结点层</a:t>
              </a:r>
            </a:p>
          </p:txBody>
        </p:sp>
        <p:sp>
          <p:nvSpPr>
            <p:cNvPr id="51" name="Text Box 39"/>
            <p:cNvSpPr txBox="1">
              <a:spLocks noChangeArrowheads="1"/>
            </p:cNvSpPr>
            <p:nvPr/>
          </p:nvSpPr>
          <p:spPr bwMode="auto">
            <a:xfrm>
              <a:off x="5786447" y="3345420"/>
              <a:ext cx="207170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高度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h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=log</a:t>
              </a:r>
              <a:r>
                <a:rPr lang="en-US" altLang="zh-CN" sz="1600" baseline="-250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(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n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+1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)</a:t>
              </a:r>
            </a:p>
          </p:txBody>
        </p:sp>
        <p:sp>
          <p:nvSpPr>
            <p:cNvPr id="52" name="右大括号 51"/>
            <p:cNvSpPr/>
            <p:nvPr/>
          </p:nvSpPr>
          <p:spPr>
            <a:xfrm>
              <a:off x="5572132" y="2643182"/>
              <a:ext cx="142876" cy="1752913"/>
            </a:xfrm>
            <a:prstGeom prst="rightBrace">
              <a:avLst/>
            </a:prstGeom>
            <a:ln w="19050">
              <a:solidFill>
                <a:srgbClr val="F29803"/>
              </a:solidFill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>
              <a:stCxn id="45" idx="3"/>
              <a:endCxn id="47" idx="0"/>
            </p:cNvCxnSpPr>
            <p:nvPr/>
          </p:nvCxnSpPr>
          <p:spPr>
            <a:xfrm flipH="1">
              <a:off x="1715312" y="4503225"/>
              <a:ext cx="62511" cy="2962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5" idx="5"/>
              <a:endCxn id="48" idx="0"/>
            </p:cNvCxnSpPr>
            <p:nvPr/>
          </p:nvCxnSpPr>
          <p:spPr>
            <a:xfrm>
              <a:off x="2134205" y="4503225"/>
              <a:ext cx="66341" cy="2962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42" idx="3"/>
              <a:endCxn id="43" idx="0"/>
            </p:cNvCxnSpPr>
            <p:nvPr/>
          </p:nvCxnSpPr>
          <p:spPr>
            <a:xfrm flipH="1">
              <a:off x="2903368" y="2955110"/>
              <a:ext cx="326634" cy="2543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42" idx="5"/>
              <a:endCxn id="44" idx="0"/>
            </p:cNvCxnSpPr>
            <p:nvPr/>
          </p:nvCxnSpPr>
          <p:spPr>
            <a:xfrm>
              <a:off x="3586384" y="2955110"/>
              <a:ext cx="325046" cy="2543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10"/>
            <p:cNvSpPr>
              <a:spLocks noChangeArrowheads="1"/>
            </p:cNvSpPr>
            <p:nvPr/>
          </p:nvSpPr>
          <p:spPr bwMode="auto">
            <a:xfrm>
              <a:off x="2652804" y="4073034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Rectangle 17"/>
            <p:cNvSpPr>
              <a:spLocks noChangeArrowheads="1"/>
            </p:cNvSpPr>
            <p:nvPr/>
          </p:nvSpPr>
          <p:spPr bwMode="auto">
            <a:xfrm>
              <a:off x="2571736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Rectangle 18"/>
            <p:cNvSpPr>
              <a:spLocks noChangeArrowheads="1"/>
            </p:cNvSpPr>
            <p:nvPr/>
          </p:nvSpPr>
          <p:spPr bwMode="auto">
            <a:xfrm>
              <a:off x="3056970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0" name="直接连接符 59"/>
            <p:cNvCxnSpPr>
              <a:stCxn id="57" idx="3"/>
              <a:endCxn id="58" idx="0"/>
            </p:cNvCxnSpPr>
            <p:nvPr/>
          </p:nvCxnSpPr>
          <p:spPr>
            <a:xfrm flipH="1">
              <a:off x="2664102" y="4503225"/>
              <a:ext cx="62511" cy="2962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>
              <a:stCxn id="57" idx="5"/>
              <a:endCxn id="59" idx="0"/>
            </p:cNvCxnSpPr>
            <p:nvPr/>
          </p:nvCxnSpPr>
          <p:spPr>
            <a:xfrm>
              <a:off x="3082995" y="4503225"/>
              <a:ext cx="66341" cy="2962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081564" y="4096555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Rectangle 17"/>
            <p:cNvSpPr>
              <a:spLocks noChangeArrowheads="1"/>
            </p:cNvSpPr>
            <p:nvPr/>
          </p:nvSpPr>
          <p:spPr bwMode="auto">
            <a:xfrm>
              <a:off x="4000496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Rectangle 18"/>
            <p:cNvSpPr>
              <a:spLocks noChangeArrowheads="1"/>
            </p:cNvSpPr>
            <p:nvPr/>
          </p:nvSpPr>
          <p:spPr bwMode="auto">
            <a:xfrm>
              <a:off x="4485730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5" name="直接连接符 64"/>
            <p:cNvCxnSpPr>
              <a:stCxn id="62" idx="3"/>
              <a:endCxn id="63" idx="0"/>
            </p:cNvCxnSpPr>
            <p:nvPr/>
          </p:nvCxnSpPr>
          <p:spPr>
            <a:xfrm flipH="1">
              <a:off x="4092862" y="4526746"/>
              <a:ext cx="62511" cy="2962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62" idx="5"/>
              <a:endCxn id="64" idx="0"/>
            </p:cNvCxnSpPr>
            <p:nvPr/>
          </p:nvCxnSpPr>
          <p:spPr>
            <a:xfrm>
              <a:off x="4511755" y="4526746"/>
              <a:ext cx="66341" cy="2962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2" name="Oval 10"/>
            <p:cNvSpPr>
              <a:spLocks noChangeArrowheads="1"/>
            </p:cNvSpPr>
            <p:nvPr/>
          </p:nvSpPr>
          <p:spPr bwMode="auto">
            <a:xfrm>
              <a:off x="4983235" y="4096555"/>
              <a:ext cx="504000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" name="Rectangle 17"/>
            <p:cNvSpPr>
              <a:spLocks noChangeArrowheads="1"/>
            </p:cNvSpPr>
            <p:nvPr/>
          </p:nvSpPr>
          <p:spPr bwMode="auto">
            <a:xfrm>
              <a:off x="4902167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" name="Rectangle 18"/>
            <p:cNvSpPr>
              <a:spLocks noChangeArrowheads="1"/>
            </p:cNvSpPr>
            <p:nvPr/>
          </p:nvSpPr>
          <p:spPr bwMode="auto">
            <a:xfrm>
              <a:off x="5387401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5" name="直接连接符 104"/>
            <p:cNvCxnSpPr>
              <a:stCxn id="102" idx="3"/>
              <a:endCxn id="103" idx="0"/>
            </p:cNvCxnSpPr>
            <p:nvPr/>
          </p:nvCxnSpPr>
          <p:spPr>
            <a:xfrm flipH="1">
              <a:off x="4994533" y="4526746"/>
              <a:ext cx="62511" cy="2962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>
              <a:stCxn id="102" idx="5"/>
              <a:endCxn id="104" idx="0"/>
            </p:cNvCxnSpPr>
            <p:nvPr/>
          </p:nvCxnSpPr>
          <p:spPr>
            <a:xfrm>
              <a:off x="5413426" y="4526746"/>
              <a:ext cx="66341" cy="2962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E5D64F3-F5EF-5F1C-2E3A-17523AEFD9C3}"/>
              </a:ext>
            </a:extLst>
          </p:cNvPr>
          <p:cNvGrpSpPr/>
          <p:nvPr/>
        </p:nvGrpSpPr>
        <p:grpSpPr>
          <a:xfrm>
            <a:off x="1522179" y="4376316"/>
            <a:ext cx="7323756" cy="1038220"/>
            <a:chOff x="1301327" y="4403698"/>
            <a:chExt cx="7323756" cy="1038220"/>
          </a:xfrm>
        </p:grpSpPr>
        <p:sp>
          <p:nvSpPr>
            <p:cNvPr id="171010" name="Text Box 2"/>
            <p:cNvSpPr txBox="1">
              <a:spLocks noChangeArrowheads="1"/>
            </p:cNvSpPr>
            <p:nvPr/>
          </p:nvSpPr>
          <p:spPr bwMode="auto">
            <a:xfrm>
              <a:off x="1695597" y="4501769"/>
              <a:ext cx="69294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b="1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在等概率假设下，二分查找不成功时的平均查找长度为：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5751" y="4880135"/>
              <a:ext cx="3429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Consolas" pitchFamily="49" charset="0"/>
                  <a:ea typeface="楷体" pitchFamily="49" charset="-122"/>
                  <a:cs typeface="Consolas" pitchFamily="49" charset="0"/>
                </a:rPr>
                <a:t>ASL</a:t>
              </a:r>
              <a:r>
                <a:rPr lang="zh-CN" altLang="en-US" sz="2000" baseline="-25000" dirty="0">
                  <a:latin typeface="Consolas" pitchFamily="49" charset="0"/>
                  <a:ea typeface="楷体" pitchFamily="49" charset="-122"/>
                  <a:cs typeface="Consolas" pitchFamily="49" charset="0"/>
                </a:rPr>
                <a:t>不成功</a:t>
              </a:r>
              <a:r>
                <a:rPr lang="en-US" altLang="zh-CN" sz="2000" dirty="0">
                  <a:latin typeface="Consolas" pitchFamily="49" charset="0"/>
                  <a:ea typeface="楷体" pitchFamily="49" charset="-122"/>
                  <a:cs typeface="Consolas" pitchFamily="49" charset="0"/>
                </a:rPr>
                <a:t>= </a:t>
              </a:r>
              <a:r>
                <a:rPr lang="en-US" altLang="zh-CN" sz="2000" i="1" dirty="0">
                  <a:latin typeface="Consolas" pitchFamily="49" charset="0"/>
                  <a:ea typeface="楷体" pitchFamily="49" charset="-122"/>
                  <a:cs typeface="Consolas" pitchFamily="49" charset="0"/>
                </a:rPr>
                <a:t>h </a:t>
              </a:r>
              <a:r>
                <a:rPr lang="en-US" altLang="zh-CN" sz="2000" dirty="0">
                  <a:latin typeface="Consolas" pitchFamily="49" charset="0"/>
                  <a:ea typeface="楷体" pitchFamily="49" charset="-122"/>
                  <a:cs typeface="Consolas" pitchFamily="49" charset="0"/>
                </a:rPr>
                <a:t>=log</a:t>
              </a:r>
              <a:r>
                <a:rPr lang="en-US" altLang="zh-CN" sz="2000" baseline="-25000" dirty="0">
                  <a:latin typeface="Consolas" pitchFamily="49" charset="0"/>
                  <a:ea typeface="楷体" pitchFamily="49" charset="-122"/>
                  <a:cs typeface="Consolas" pitchFamily="49" charset="0"/>
                </a:rPr>
                <a:t>2</a:t>
              </a:r>
              <a:r>
                <a:rPr lang="en-US" altLang="zh-CN" sz="2000" dirty="0">
                  <a:latin typeface="Consolas" pitchFamily="49" charset="0"/>
                  <a:ea typeface="楷体" pitchFamily="49" charset="-122"/>
                  <a:cs typeface="Consolas" pitchFamily="49" charset="0"/>
                </a:rPr>
                <a:t>(</a:t>
              </a:r>
              <a:r>
                <a:rPr lang="en-US" altLang="zh-CN" sz="2000" i="1" dirty="0">
                  <a:latin typeface="Consolas" pitchFamily="49" charset="0"/>
                  <a:ea typeface="楷体" pitchFamily="49" charset="-122"/>
                  <a:cs typeface="Consolas" pitchFamily="49" charset="0"/>
                </a:rPr>
                <a:t>n</a:t>
              </a:r>
              <a:r>
                <a:rPr lang="en-US" altLang="zh-CN" sz="2000" dirty="0">
                  <a:latin typeface="Consolas" pitchFamily="49" charset="0"/>
                  <a:ea typeface="楷体" pitchFamily="49" charset="-122"/>
                  <a:cs typeface="Consolas" pitchFamily="49" charset="0"/>
                </a:rPr>
                <a:t>+1) </a:t>
              </a:r>
              <a:endParaRPr lang="zh-CN" altLang="en-US" sz="2000" dirty="0"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3EA8FA0-5442-9A2D-D810-C9266D37B52A}"/>
                </a:ext>
              </a:extLst>
            </p:cNvPr>
            <p:cNvSpPr/>
            <p:nvPr/>
          </p:nvSpPr>
          <p:spPr>
            <a:xfrm>
              <a:off x="1301327" y="4403698"/>
              <a:ext cx="6402846" cy="103822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6796259F-988E-7751-0EB2-0A4DD7063B8D}"/>
              </a:ext>
            </a:extLst>
          </p:cNvPr>
          <p:cNvSpPr txBox="1"/>
          <p:nvPr/>
        </p:nvSpPr>
        <p:spPr>
          <a:xfrm>
            <a:off x="1077003" y="158067"/>
            <a:ext cx="334258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折半查找一般情况分析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795CC29E-3DE4-BB08-D203-4489334DB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3" r="14955"/>
          <a:stretch/>
        </p:blipFill>
        <p:spPr>
          <a:xfrm>
            <a:off x="7880400" y="1598074"/>
            <a:ext cx="3503059" cy="5040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1524001" y="30728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1048" name="Text Box 40"/>
          <p:cNvSpPr txBox="1">
            <a:spLocks noChangeArrowheads="1"/>
          </p:cNvSpPr>
          <p:nvPr/>
        </p:nvSpPr>
        <p:spPr bwMode="auto">
          <a:xfrm>
            <a:off x="3710280" y="5047432"/>
            <a:ext cx="7695081" cy="9301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lIns="252000" bIns="108000">
            <a:spAutoFit/>
          </a:bodyPr>
          <a:lstStyle/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对于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个元素，二分查找成功时最多的关键字比较次数为：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 pitchFamily="18" charset="2"/>
              </a:rPr>
              <a:t>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log</a:t>
            </a:r>
            <a:r>
              <a:rPr lang="en-US" altLang="zh-CN" b="1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+1)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 pitchFamily="18" charset="2"/>
              </a:rPr>
              <a:t>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不成功时最多关键字比较次数为：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 pitchFamily="18" charset="2"/>
              </a:rPr>
              <a:t>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log</a:t>
            </a:r>
            <a:r>
              <a:rPr lang="en-US" altLang="zh-CN" b="1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+1)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 pitchFamily="18" charset="2"/>
              </a:rPr>
              <a:t>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grpSp>
        <p:nvGrpSpPr>
          <p:cNvPr id="2" name="组合 40"/>
          <p:cNvGrpSpPr/>
          <p:nvPr/>
        </p:nvGrpSpPr>
        <p:grpSpPr>
          <a:xfrm>
            <a:off x="4026274" y="1708509"/>
            <a:ext cx="7010651" cy="2623585"/>
            <a:chOff x="1622946" y="2568719"/>
            <a:chExt cx="6235203" cy="2623585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3188405" y="2568719"/>
              <a:ext cx="448253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2683581" y="3253234"/>
              <a:ext cx="448253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3691643" y="3253234"/>
              <a:ext cx="448253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Oval 10"/>
            <p:cNvSpPr>
              <a:spLocks noChangeArrowheads="1"/>
            </p:cNvSpPr>
            <p:nvPr/>
          </p:nvSpPr>
          <p:spPr bwMode="auto">
            <a:xfrm>
              <a:off x="1736228" y="4116834"/>
              <a:ext cx="448253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Text Box 16"/>
            <p:cNvSpPr txBox="1">
              <a:spLocks noChangeArrowheads="1"/>
            </p:cNvSpPr>
            <p:nvPr/>
          </p:nvSpPr>
          <p:spPr bwMode="auto">
            <a:xfrm>
              <a:off x="2428860" y="3571876"/>
              <a:ext cx="10001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+mj-ea"/>
                  <a:ea typeface="+mj-ea"/>
                  <a:cs typeface="Consolas" pitchFamily="49" charset="0"/>
                </a:rPr>
                <a:t>……</a:t>
              </a:r>
            </a:p>
          </p:txBody>
        </p:sp>
        <p:sp>
          <p:nvSpPr>
            <p:cNvPr id="47" name="Rectangle 17"/>
            <p:cNvSpPr>
              <a:spLocks noChangeArrowheads="1"/>
            </p:cNvSpPr>
            <p:nvPr/>
          </p:nvSpPr>
          <p:spPr bwMode="auto">
            <a:xfrm>
              <a:off x="1622946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Rectangle 18"/>
            <p:cNvSpPr>
              <a:spLocks noChangeArrowheads="1"/>
            </p:cNvSpPr>
            <p:nvPr/>
          </p:nvSpPr>
          <p:spPr bwMode="auto">
            <a:xfrm>
              <a:off x="2108180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Text Box 36"/>
            <p:cNvSpPr txBox="1">
              <a:spLocks noChangeArrowheads="1"/>
            </p:cNvSpPr>
            <p:nvPr/>
          </p:nvSpPr>
          <p:spPr bwMode="auto">
            <a:xfrm>
              <a:off x="3357554" y="4500570"/>
              <a:ext cx="431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+mn-ea"/>
                  <a:cs typeface="Consolas" pitchFamily="49" charset="0"/>
                </a:rPr>
                <a:t>…</a:t>
              </a:r>
            </a:p>
          </p:txBody>
        </p:sp>
        <p:sp>
          <p:nvSpPr>
            <p:cNvPr id="50" name="Text Box 37"/>
            <p:cNvSpPr txBox="1">
              <a:spLocks noChangeArrowheads="1"/>
            </p:cNvSpPr>
            <p:nvPr/>
          </p:nvSpPr>
          <p:spPr bwMode="auto">
            <a:xfrm>
              <a:off x="5857884" y="4786322"/>
              <a:ext cx="15716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外部结点层</a:t>
              </a:r>
            </a:p>
          </p:txBody>
        </p:sp>
        <p:sp>
          <p:nvSpPr>
            <p:cNvPr id="51" name="Text Box 39"/>
            <p:cNvSpPr txBox="1">
              <a:spLocks noChangeArrowheads="1"/>
            </p:cNvSpPr>
            <p:nvPr/>
          </p:nvSpPr>
          <p:spPr bwMode="auto">
            <a:xfrm>
              <a:off x="5786447" y="3345420"/>
              <a:ext cx="207170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高度</a:t>
              </a:r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h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=log</a:t>
              </a:r>
              <a:r>
                <a:rPr lang="en-US" altLang="zh-CN" sz="1600" baseline="-250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(</a:t>
              </a:r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n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+1)</a:t>
              </a:r>
            </a:p>
          </p:txBody>
        </p:sp>
        <p:sp>
          <p:nvSpPr>
            <p:cNvPr id="52" name="右大括号 51"/>
            <p:cNvSpPr/>
            <p:nvPr/>
          </p:nvSpPr>
          <p:spPr>
            <a:xfrm>
              <a:off x="5572132" y="2643182"/>
              <a:ext cx="142876" cy="1752913"/>
            </a:xfrm>
            <a:prstGeom prst="rightBrace">
              <a:avLst/>
            </a:prstGeom>
            <a:ln w="19050">
              <a:solidFill>
                <a:srgbClr val="F29803"/>
              </a:solidFill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>
              <a:stCxn id="45" idx="3"/>
              <a:endCxn id="47" idx="0"/>
            </p:cNvCxnSpPr>
            <p:nvPr/>
          </p:nvCxnSpPr>
          <p:spPr>
            <a:xfrm flipH="1">
              <a:off x="1715312" y="4547025"/>
              <a:ext cx="86561" cy="252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5" idx="5"/>
              <a:endCxn id="48" idx="0"/>
            </p:cNvCxnSpPr>
            <p:nvPr/>
          </p:nvCxnSpPr>
          <p:spPr>
            <a:xfrm>
              <a:off x="2118835" y="4547025"/>
              <a:ext cx="81711" cy="252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42" idx="3"/>
              <a:endCxn id="43" idx="0"/>
            </p:cNvCxnSpPr>
            <p:nvPr/>
          </p:nvCxnSpPr>
          <p:spPr>
            <a:xfrm flipH="1">
              <a:off x="2907707" y="2998910"/>
              <a:ext cx="346343" cy="2543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42" idx="5"/>
              <a:endCxn id="44" idx="0"/>
            </p:cNvCxnSpPr>
            <p:nvPr/>
          </p:nvCxnSpPr>
          <p:spPr>
            <a:xfrm>
              <a:off x="3571013" y="2998910"/>
              <a:ext cx="344757" cy="2543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Oval 10"/>
            <p:cNvSpPr>
              <a:spLocks noChangeArrowheads="1"/>
            </p:cNvSpPr>
            <p:nvPr/>
          </p:nvSpPr>
          <p:spPr bwMode="auto">
            <a:xfrm>
              <a:off x="2685016" y="4116834"/>
              <a:ext cx="448253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Rectangle 17"/>
            <p:cNvSpPr>
              <a:spLocks noChangeArrowheads="1"/>
            </p:cNvSpPr>
            <p:nvPr/>
          </p:nvSpPr>
          <p:spPr bwMode="auto">
            <a:xfrm>
              <a:off x="2571736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Rectangle 18"/>
            <p:cNvSpPr>
              <a:spLocks noChangeArrowheads="1"/>
            </p:cNvSpPr>
            <p:nvPr/>
          </p:nvSpPr>
          <p:spPr bwMode="auto">
            <a:xfrm>
              <a:off x="3056970" y="4799451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0" name="直接连接符 59"/>
            <p:cNvCxnSpPr>
              <a:stCxn id="57" idx="3"/>
              <a:endCxn id="58" idx="0"/>
            </p:cNvCxnSpPr>
            <p:nvPr/>
          </p:nvCxnSpPr>
          <p:spPr>
            <a:xfrm flipH="1">
              <a:off x="2664102" y="4547025"/>
              <a:ext cx="86560" cy="252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>
              <a:stCxn id="57" idx="5"/>
              <a:endCxn id="59" idx="0"/>
            </p:cNvCxnSpPr>
            <p:nvPr/>
          </p:nvCxnSpPr>
          <p:spPr>
            <a:xfrm>
              <a:off x="3067624" y="4547025"/>
              <a:ext cx="81712" cy="252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2" name="Oval 10"/>
            <p:cNvSpPr>
              <a:spLocks noChangeArrowheads="1"/>
            </p:cNvSpPr>
            <p:nvPr/>
          </p:nvSpPr>
          <p:spPr bwMode="auto">
            <a:xfrm>
              <a:off x="4113777" y="4140355"/>
              <a:ext cx="448253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Rectangle 17"/>
            <p:cNvSpPr>
              <a:spLocks noChangeArrowheads="1"/>
            </p:cNvSpPr>
            <p:nvPr/>
          </p:nvSpPr>
          <p:spPr bwMode="auto">
            <a:xfrm>
              <a:off x="4000496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Rectangle 18"/>
            <p:cNvSpPr>
              <a:spLocks noChangeArrowheads="1"/>
            </p:cNvSpPr>
            <p:nvPr/>
          </p:nvSpPr>
          <p:spPr bwMode="auto">
            <a:xfrm>
              <a:off x="4485730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5" name="直接连接符 64"/>
            <p:cNvCxnSpPr>
              <a:stCxn id="62" idx="3"/>
              <a:endCxn id="63" idx="0"/>
            </p:cNvCxnSpPr>
            <p:nvPr/>
          </p:nvCxnSpPr>
          <p:spPr>
            <a:xfrm flipH="1">
              <a:off x="4092862" y="4570546"/>
              <a:ext cx="86560" cy="252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62" idx="5"/>
              <a:endCxn id="64" idx="0"/>
            </p:cNvCxnSpPr>
            <p:nvPr/>
          </p:nvCxnSpPr>
          <p:spPr>
            <a:xfrm>
              <a:off x="4496385" y="4570546"/>
              <a:ext cx="81711" cy="252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2" name="Oval 10"/>
            <p:cNvSpPr>
              <a:spLocks noChangeArrowheads="1"/>
            </p:cNvSpPr>
            <p:nvPr/>
          </p:nvSpPr>
          <p:spPr bwMode="auto">
            <a:xfrm>
              <a:off x="5015449" y="4140355"/>
              <a:ext cx="448253" cy="504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" name="Rectangle 17"/>
            <p:cNvSpPr>
              <a:spLocks noChangeArrowheads="1"/>
            </p:cNvSpPr>
            <p:nvPr/>
          </p:nvSpPr>
          <p:spPr bwMode="auto">
            <a:xfrm>
              <a:off x="4902167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" name="Rectangle 18"/>
            <p:cNvSpPr>
              <a:spLocks noChangeArrowheads="1"/>
            </p:cNvSpPr>
            <p:nvPr/>
          </p:nvSpPr>
          <p:spPr bwMode="auto">
            <a:xfrm>
              <a:off x="5387401" y="4822972"/>
              <a:ext cx="184731" cy="369332"/>
            </a:xfrm>
            <a:prstGeom prst="rect">
              <a:avLst/>
            </a:prstGeom>
            <a:solidFill>
              <a:srgbClr val="F29803">
                <a:alpha val="80000"/>
              </a:srgbClr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5" name="直接连接符 104"/>
            <p:cNvCxnSpPr>
              <a:stCxn id="102" idx="3"/>
              <a:endCxn id="103" idx="0"/>
            </p:cNvCxnSpPr>
            <p:nvPr/>
          </p:nvCxnSpPr>
          <p:spPr>
            <a:xfrm flipH="1">
              <a:off x="4994533" y="4570546"/>
              <a:ext cx="86561" cy="252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>
              <a:stCxn id="102" idx="5"/>
              <a:endCxn id="104" idx="0"/>
            </p:cNvCxnSpPr>
            <p:nvPr/>
          </p:nvCxnSpPr>
          <p:spPr>
            <a:xfrm>
              <a:off x="5398056" y="4570546"/>
              <a:ext cx="81711" cy="252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9" name="下箭头 68"/>
          <p:cNvSpPr/>
          <p:nvPr/>
        </p:nvSpPr>
        <p:spPr>
          <a:xfrm>
            <a:off x="7393681" y="4502338"/>
            <a:ext cx="285752" cy="428628"/>
          </a:xfrm>
          <a:prstGeom prst="downArrow">
            <a:avLst/>
          </a:prstGeom>
          <a:solidFill>
            <a:srgbClr val="F2980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5FD7DF3-2DCE-2218-C7CA-1CE64409144E}"/>
              </a:ext>
            </a:extLst>
          </p:cNvPr>
          <p:cNvSpPr txBox="1"/>
          <p:nvPr/>
        </p:nvSpPr>
        <p:spPr>
          <a:xfrm>
            <a:off x="1060573" y="158067"/>
            <a:ext cx="334258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折半查找一般情况分析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8ED5A6F-D6EA-3B81-2097-88C1DE94C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0941" y="1489194"/>
            <a:ext cx="5040996" cy="5040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7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48" grpId="0" animBg="1"/>
      <p:bldP spid="69" grpId="0" animBg="1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83F70D-9BF9-C1A0-58BA-21A533548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16" y="837744"/>
            <a:ext cx="6064060" cy="606406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C35A218-3604-0FF6-0FAD-829FD42EC0F1}"/>
              </a:ext>
            </a:extLst>
          </p:cNvPr>
          <p:cNvGrpSpPr/>
          <p:nvPr/>
        </p:nvGrpSpPr>
        <p:grpSpPr>
          <a:xfrm>
            <a:off x="3483325" y="2971242"/>
            <a:ext cx="3185365" cy="1977758"/>
            <a:chOff x="1196611" y="2397874"/>
            <a:chExt cx="3185365" cy="1977758"/>
          </a:xfrm>
        </p:grpSpPr>
        <p:sp>
          <p:nvSpPr>
            <p:cNvPr id="57346" name="Text Box 4"/>
            <p:cNvSpPr txBox="1">
              <a:spLocks noChangeArrowheads="1"/>
            </p:cNvSpPr>
            <p:nvPr/>
          </p:nvSpPr>
          <p:spPr bwMode="auto">
            <a:xfrm>
              <a:off x="1216436" y="2397874"/>
              <a:ext cx="2447925" cy="453183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/>
              <a:tailEnd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tIns="72000" bIns="7200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525252"/>
                  </a:solidFill>
                  <a:ea typeface="楷体" pitchFamily="49" charset="-122"/>
                  <a:cs typeface="Times New Roman" pitchFamily="18" charset="0"/>
                </a:rPr>
                <a:t>顺序查找算法</a:t>
              </a:r>
            </a:p>
          </p:txBody>
        </p:sp>
        <p:sp>
          <p:nvSpPr>
            <p:cNvPr id="57347" name="Text Box 5"/>
            <p:cNvSpPr txBox="1">
              <a:spLocks noChangeArrowheads="1"/>
            </p:cNvSpPr>
            <p:nvPr/>
          </p:nvSpPr>
          <p:spPr bwMode="auto">
            <a:xfrm>
              <a:off x="1196611" y="3922449"/>
              <a:ext cx="2376488" cy="453183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/>
              <a:tailEnd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tIns="72000" bIns="7200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525252"/>
                  </a:solidFill>
                  <a:ea typeface="楷体" pitchFamily="49" charset="-122"/>
                  <a:cs typeface="Times New Roman" pitchFamily="18" charset="0"/>
                </a:rPr>
                <a:t>二分查找算法</a:t>
              </a:r>
            </a:p>
          </p:txBody>
        </p:sp>
        <p:sp>
          <p:nvSpPr>
            <p:cNvPr id="57348" name="AutoShape 6"/>
            <p:cNvSpPr>
              <a:spLocks noChangeArrowheads="1"/>
            </p:cNvSpPr>
            <p:nvPr/>
          </p:nvSpPr>
          <p:spPr bwMode="auto">
            <a:xfrm>
              <a:off x="1789588" y="2951868"/>
              <a:ext cx="215900" cy="900000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rgbClr val="F29803"/>
            </a:solidFill>
            <a:ln>
              <a:solidFill>
                <a:srgbClr val="F29803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43" name="Text Box 7"/>
            <p:cNvSpPr txBox="1">
              <a:spLocks noChangeArrowheads="1"/>
            </p:cNvSpPr>
            <p:nvPr/>
          </p:nvSpPr>
          <p:spPr bwMode="auto">
            <a:xfrm>
              <a:off x="2005488" y="3173072"/>
              <a:ext cx="23764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Times New Roman" pitchFamily="18" charset="0"/>
                </a:rPr>
                <a:t>利用了数据的有序性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42574B3-B2A7-2E85-143D-5546FE688B59}"/>
              </a:ext>
            </a:extLst>
          </p:cNvPr>
          <p:cNvSpPr txBox="1"/>
          <p:nvPr/>
        </p:nvSpPr>
        <p:spPr>
          <a:xfrm>
            <a:off x="1093429" y="158067"/>
            <a:ext cx="3658374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数据结构经典算法的启示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01C92C3-488A-A5C8-D1EF-809631511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019" y="1666877"/>
            <a:ext cx="4897789" cy="4897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DDE2670-92BE-B5F7-4D16-9326029997EA}"/>
              </a:ext>
            </a:extLst>
          </p:cNvPr>
          <p:cNvGrpSpPr/>
          <p:nvPr/>
        </p:nvGrpSpPr>
        <p:grpSpPr>
          <a:xfrm>
            <a:off x="1982042" y="2097953"/>
            <a:ext cx="1000100" cy="785817"/>
            <a:chOff x="808469" y="1441384"/>
            <a:chExt cx="1000100" cy="785817"/>
          </a:xfrm>
        </p:grpSpPr>
        <p:sp>
          <p:nvSpPr>
            <p:cNvPr id="6" name="Oval 20"/>
            <p:cNvSpPr>
              <a:spLocks noChangeArrowheads="1"/>
            </p:cNvSpPr>
            <p:nvPr/>
          </p:nvSpPr>
          <p:spPr bwMode="gray">
            <a:xfrm>
              <a:off x="808469" y="1441384"/>
              <a:ext cx="1000100" cy="785817"/>
            </a:xfrm>
            <a:prstGeom prst="ellipse">
              <a:avLst/>
            </a:prstGeom>
            <a:solidFill>
              <a:srgbClr val="F29803"/>
            </a:solidFill>
            <a:ln w="38100">
              <a:solidFill>
                <a:srgbClr val="F2980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5" name="Text Box 23"/>
            <p:cNvSpPr txBox="1">
              <a:spLocks noChangeArrowheads="1"/>
            </p:cNvSpPr>
            <p:nvPr/>
          </p:nvSpPr>
          <p:spPr bwMode="gray">
            <a:xfrm>
              <a:off x="860559" y="1644372"/>
              <a:ext cx="87444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示例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61529" y="1351846"/>
            <a:ext cx="6283496" cy="126618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设有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100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个元素的有序表，采用折半查找方法，成功时最大的比较次数是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  ）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A.25	    B.50	  C.10		D.7</a:t>
            </a:r>
            <a:endParaRPr lang="zh-CN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61530" y="2710756"/>
            <a:ext cx="6372753" cy="95279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216000" indent="-2160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成功时最大比较次数为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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log</a:t>
            </a:r>
            <a:r>
              <a:rPr lang="en-US" altLang="zh-CN" b="1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(n+1)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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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log</a:t>
            </a:r>
            <a:r>
              <a:rPr lang="en-US" altLang="zh-CN" b="1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101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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=7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答案：</a:t>
            </a:r>
            <a:r>
              <a:rPr lang="en-US" altLang="zh-CN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zh-CN" altLang="en-US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A307E5-E83B-0E0B-2719-44344A9D0788}"/>
              </a:ext>
            </a:extLst>
          </p:cNvPr>
          <p:cNvSpPr txBox="1"/>
          <p:nvPr/>
        </p:nvSpPr>
        <p:spPr>
          <a:xfrm>
            <a:off x="1071526" y="158067"/>
            <a:ext cx="81624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示例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94E82D70-CD78-8612-5C0D-18ECD8242B05}"/>
              </a:ext>
            </a:extLst>
          </p:cNvPr>
          <p:cNvSpPr txBox="1"/>
          <p:nvPr/>
        </p:nvSpPr>
        <p:spPr>
          <a:xfrm>
            <a:off x="3506157" y="4096918"/>
            <a:ext cx="6283496" cy="126618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spcBef>
                <a:spcPts val="1200"/>
              </a:spcBef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zh-CN" altLang="zh-CN" dirty="0"/>
              <a:t>设有</a:t>
            </a:r>
            <a:r>
              <a:rPr lang="en-US" altLang="zh-CN" dirty="0"/>
              <a:t>100</a:t>
            </a:r>
            <a:r>
              <a:rPr lang="zh-CN" altLang="zh-CN" dirty="0"/>
              <a:t>个元素的有序表，采用折半查找方法，不成功时最大的比较次数是</a:t>
            </a:r>
            <a:r>
              <a:rPr lang="zh-CN" altLang="en-US" dirty="0"/>
              <a:t>（  ）</a:t>
            </a:r>
            <a:r>
              <a:rPr lang="zh-CN" altLang="zh-CN" dirty="0"/>
              <a:t>。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    A.25	     B.50	  C.10		D.7</a:t>
            </a:r>
            <a:endParaRPr lang="zh-CN" altLang="zh-CN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167549D7-66DB-40E3-222F-59B4F018576D}"/>
              </a:ext>
            </a:extLst>
          </p:cNvPr>
          <p:cNvSpPr txBox="1"/>
          <p:nvPr/>
        </p:nvSpPr>
        <p:spPr>
          <a:xfrm>
            <a:off x="3506157" y="5463994"/>
            <a:ext cx="6429420" cy="94747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en-US"/>
            </a:defPPr>
            <a:lvl1pPr marL="216000" indent="-216000">
              <a:lnSpc>
                <a:spcPts val="3000"/>
              </a:lnSpc>
              <a:buFont typeface="Arial" panose="020B0604020202020204" pitchFamily="34" charset="0"/>
              <a:buChar char="•"/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zh-CN" dirty="0"/>
              <a:t>不成功时最大比较次数为</a:t>
            </a:r>
            <a:r>
              <a:rPr lang="en-US" altLang="zh-CN" dirty="0">
                <a:sym typeface="Symbol"/>
              </a:rPr>
              <a:t></a:t>
            </a:r>
            <a:r>
              <a:rPr lang="en-US" altLang="zh-CN" dirty="0"/>
              <a:t>log2(n+1)</a:t>
            </a:r>
            <a:r>
              <a:rPr lang="en-US" altLang="zh-CN" dirty="0">
                <a:sym typeface="Symbol"/>
              </a:rPr>
              <a:t></a:t>
            </a:r>
            <a:r>
              <a:rPr lang="en-US" altLang="zh-CN" dirty="0"/>
              <a:t>=</a:t>
            </a:r>
            <a:r>
              <a:rPr lang="en-US" altLang="zh-CN" dirty="0">
                <a:sym typeface="Symbol"/>
              </a:rPr>
              <a:t></a:t>
            </a:r>
            <a:r>
              <a:rPr lang="en-US" altLang="zh-CN" dirty="0"/>
              <a:t>log2101</a:t>
            </a:r>
            <a:r>
              <a:rPr lang="en-US" altLang="zh-CN" dirty="0">
                <a:sym typeface="Symbol"/>
              </a:rPr>
              <a:t></a:t>
            </a:r>
            <a:r>
              <a:rPr lang="en-US" altLang="zh-CN" dirty="0"/>
              <a:t>=7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zh-CN" dirty="0"/>
              <a:t>答案：</a:t>
            </a:r>
            <a:r>
              <a:rPr lang="en-US" altLang="zh-CN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</a:t>
            </a:r>
            <a:r>
              <a:rPr lang="zh-CN" altLang="zh-CN" dirty="0"/>
              <a:t>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770773-65EF-CC22-B5B3-90713BD3B77C}"/>
              </a:ext>
            </a:extLst>
          </p:cNvPr>
          <p:cNvGrpSpPr/>
          <p:nvPr/>
        </p:nvGrpSpPr>
        <p:grpSpPr>
          <a:xfrm>
            <a:off x="1982042" y="4805292"/>
            <a:ext cx="1000100" cy="785817"/>
            <a:chOff x="808469" y="1441384"/>
            <a:chExt cx="1000100" cy="785817"/>
          </a:xfrm>
        </p:grpSpPr>
        <p:sp>
          <p:nvSpPr>
            <p:cNvPr id="22" name="Oval 20">
              <a:extLst>
                <a:ext uri="{FF2B5EF4-FFF2-40B4-BE49-F238E27FC236}">
                  <a16:creationId xmlns:a16="http://schemas.microsoft.com/office/drawing/2014/main" id="{27D3A90B-A965-B016-473E-239E8EBD299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469" y="1441384"/>
              <a:ext cx="1000100" cy="785817"/>
            </a:xfrm>
            <a:prstGeom prst="ellipse">
              <a:avLst/>
            </a:prstGeom>
            <a:solidFill>
              <a:srgbClr val="F29803"/>
            </a:solidFill>
            <a:ln w="38100">
              <a:solidFill>
                <a:srgbClr val="F2980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274B4836-7ADC-380A-FFD1-89BB0E345A0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60559" y="1644372"/>
              <a:ext cx="87444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示例</a:t>
              </a: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A6620F5-8905-181F-977B-F61C63E23AA6}"/>
              </a:ext>
            </a:extLst>
          </p:cNvPr>
          <p:cNvCxnSpPr>
            <a:cxnSpLocks/>
          </p:cNvCxnSpPr>
          <p:nvPr/>
        </p:nvCxnSpPr>
        <p:spPr>
          <a:xfrm>
            <a:off x="405183" y="3910406"/>
            <a:ext cx="1137798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/>
      <p:bldP spid="19" grpId="0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84676" y="2046203"/>
            <a:ext cx="7432712" cy="230759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216000" indent="-216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假设递增有序顺序表为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[0..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-1]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，其中可能存在多个相同关键字的元素，现在求第一个大于等于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的元素位置（从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0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开始的下标），如果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大于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中全部元素，则返回结果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。</a:t>
            </a:r>
            <a:endParaRPr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  <a:p>
            <a:pPr marL="216000" indent="-216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例如，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n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=7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R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[0..6]={1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4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4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4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6}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=2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时返回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1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=4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时返回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2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k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=10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时返回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40317" y="5027163"/>
            <a:ext cx="7631728" cy="590199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en-US"/>
            </a:defPPr>
            <a:lvl1pPr marL="216000" indent="-216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采用基本折半查找算法，对于上述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</a:t>
            </a:r>
            <a:r>
              <a:rPr lang="zh-CN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，当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k=4</a:t>
            </a:r>
            <a:r>
              <a:rPr lang="zh-CN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时返回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r>
              <a:rPr lang="zh-CN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，显然是错误的。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上箭头 14"/>
          <p:cNvSpPr/>
          <p:nvPr/>
        </p:nvSpPr>
        <p:spPr>
          <a:xfrm>
            <a:off x="4913046" y="4523162"/>
            <a:ext cx="214314" cy="504000"/>
          </a:xfrm>
          <a:prstGeom prst="upArrow">
            <a:avLst/>
          </a:prstGeom>
          <a:solidFill>
            <a:srgbClr val="F2980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4D629F-43C0-974A-BA5B-63E571208C2F}"/>
              </a:ext>
            </a:extLst>
          </p:cNvPr>
          <p:cNvSpPr txBox="1"/>
          <p:nvPr/>
        </p:nvSpPr>
        <p:spPr>
          <a:xfrm>
            <a:off x="1077001" y="158067"/>
            <a:ext cx="2895344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en-US" dirty="0"/>
              <a:t>、折半查找的扩展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8E98B-AF88-2756-C9D9-D8ACF8A87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384" y="1722485"/>
            <a:ext cx="4412755" cy="4412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237673" y="1552119"/>
            <a:ext cx="8072494" cy="238453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en-US"/>
            </a:defPPr>
            <a:lvl1pPr marL="216000" indent="-216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r>
              <a:rPr lang="zh-CN" altLang="zh-CN" dirty="0"/>
              <a:t>为此</a:t>
            </a:r>
            <a:r>
              <a:rPr lang="zh-CN" altLang="zh-CN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修改基本折半查找方法</a:t>
            </a:r>
            <a:r>
              <a:rPr lang="zh-CN" altLang="zh-CN" dirty="0"/>
              <a:t>，设</a:t>
            </a:r>
            <a:r>
              <a:rPr lang="en-US" altLang="zh-CN" dirty="0"/>
              <a:t>R[</a:t>
            </a:r>
            <a:r>
              <a:rPr lang="en-US" altLang="zh-CN" dirty="0" err="1"/>
              <a:t>low..high</a:t>
            </a:r>
            <a:r>
              <a:rPr lang="en-US" altLang="zh-CN" dirty="0"/>
              <a:t>]</a:t>
            </a:r>
            <a:r>
              <a:rPr lang="zh-CN" altLang="zh-CN" dirty="0"/>
              <a:t>是当前的查找区间，首先确定该区间的中点位置</a:t>
            </a:r>
            <a:r>
              <a:rPr lang="en-US" altLang="zh-CN" dirty="0"/>
              <a:t>mid=</a:t>
            </a:r>
            <a:r>
              <a:rPr lang="en-US" altLang="zh-CN" dirty="0">
                <a:sym typeface="Symbol"/>
              </a:rPr>
              <a:t></a:t>
            </a:r>
            <a:r>
              <a:rPr lang="en-US" altLang="zh-CN" dirty="0"/>
              <a:t>(</a:t>
            </a:r>
            <a:r>
              <a:rPr lang="en-US" altLang="zh-CN" dirty="0" err="1"/>
              <a:t>low+high</a:t>
            </a:r>
            <a:r>
              <a:rPr lang="en-US" altLang="zh-CN" dirty="0"/>
              <a:t>)/2</a:t>
            </a:r>
            <a:r>
              <a:rPr lang="en-US" altLang="zh-CN" dirty="0">
                <a:sym typeface="Symbol"/>
              </a:rPr>
              <a:t></a:t>
            </a:r>
            <a:r>
              <a:rPr lang="zh-CN" altLang="zh-CN" dirty="0"/>
              <a:t>，然后将待查的</a:t>
            </a:r>
            <a:r>
              <a:rPr lang="en-US" altLang="zh-CN" dirty="0"/>
              <a:t>k</a:t>
            </a:r>
            <a:r>
              <a:rPr lang="zh-CN" altLang="zh-CN" dirty="0"/>
              <a:t>值与</a:t>
            </a:r>
            <a:r>
              <a:rPr lang="en-US" altLang="zh-CN" dirty="0"/>
              <a:t>R[mid].key</a:t>
            </a:r>
            <a:r>
              <a:rPr lang="zh-CN" altLang="zh-CN" dirty="0"/>
              <a:t>比较：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）若</a:t>
            </a:r>
            <a:r>
              <a:rPr lang="en-US" altLang="zh-CN" dirty="0"/>
              <a:t>k</a:t>
            </a:r>
            <a:r>
              <a:rPr lang="zh-CN" altLang="zh-CN" dirty="0"/>
              <a:t>≤</a:t>
            </a:r>
            <a:r>
              <a:rPr lang="en-US" altLang="zh-CN" dirty="0"/>
              <a:t>R[mid].key</a:t>
            </a:r>
            <a:r>
              <a:rPr lang="zh-CN" altLang="zh-CN" dirty="0"/>
              <a:t>，修改新的查找区间为</a:t>
            </a:r>
            <a:r>
              <a:rPr lang="en-US" altLang="zh-CN" dirty="0"/>
              <a:t>R[low..mid-1]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）若</a:t>
            </a:r>
            <a:r>
              <a:rPr lang="en-US" altLang="zh-CN" dirty="0"/>
              <a:t>k&gt;R[mid].key </a:t>
            </a:r>
            <a:r>
              <a:rPr lang="zh-CN" altLang="zh-CN" dirty="0"/>
              <a:t>，修改新的查找区间为</a:t>
            </a:r>
            <a:r>
              <a:rPr lang="en-US" altLang="zh-CN" dirty="0"/>
              <a:t>R[mid+1..high]</a:t>
            </a:r>
            <a:r>
              <a:rPr lang="zh-CN" altLang="zh-CN" dirty="0"/>
              <a:t>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37673" y="4387313"/>
            <a:ext cx="7967748" cy="1990582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en-US"/>
            </a:defPPr>
            <a:lvl1pPr marL="216000" indent="-216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在比较相等时也需要向左逼近即在左区间</a:t>
            </a:r>
            <a:r>
              <a:rPr lang="en-US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R[low..mid-1]</a:t>
            </a:r>
            <a:r>
              <a:rPr lang="zh-CN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中继续查找</a:t>
            </a:r>
            <a:r>
              <a:rPr lang="zh-CN" altLang="en-US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</a:t>
            </a:r>
            <a:endParaRPr lang="en-US" altLang="zh-CN" b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这样的过程一直到查找区间</a:t>
            </a:r>
            <a:r>
              <a:rPr lang="en-US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R[</a:t>
            </a:r>
            <a:r>
              <a:rPr lang="en-US" altLang="zh-CN" b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low..high</a:t>
            </a:r>
            <a:r>
              <a:rPr lang="en-US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</a:t>
            </a:r>
            <a:r>
              <a:rPr lang="zh-CN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为空。</a:t>
            </a:r>
            <a:endParaRPr lang="en-US" altLang="zh-CN" b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当</a:t>
            </a:r>
            <a:r>
              <a:rPr lang="en-US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R[</a:t>
            </a:r>
            <a:r>
              <a:rPr lang="en-US" altLang="zh-CN" b="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low..high</a:t>
            </a:r>
            <a:r>
              <a:rPr lang="en-US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</a:t>
            </a:r>
            <a:r>
              <a:rPr lang="zh-CN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为空时有</a:t>
            </a:r>
            <a:r>
              <a:rPr lang="en-US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low=high+1</a:t>
            </a:r>
            <a:r>
              <a:rPr lang="zh-CN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，此时</a:t>
            </a:r>
            <a:r>
              <a:rPr lang="en-US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R[high+1]</a:t>
            </a:r>
            <a:r>
              <a:rPr lang="zh-CN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或者</a:t>
            </a:r>
            <a:r>
              <a:rPr lang="en-US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R[low]</a:t>
            </a:r>
            <a:r>
              <a:rPr lang="zh-CN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就是第一个大于等于</a:t>
            </a:r>
            <a:r>
              <a:rPr lang="en-US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</a:t>
            </a:r>
            <a:r>
              <a:rPr lang="zh-CN" altLang="zh-CN" b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的元素。</a:t>
            </a:r>
            <a:endParaRPr lang="zh-CN" altLang="en-US" b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6096000" y="4111023"/>
            <a:ext cx="285752" cy="396000"/>
          </a:xfrm>
          <a:prstGeom prst="upArrow">
            <a:avLst/>
          </a:prstGeom>
          <a:solidFill>
            <a:srgbClr val="F2980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F6A7BD-213B-EF28-2007-58A404F134B4}"/>
              </a:ext>
            </a:extLst>
          </p:cNvPr>
          <p:cNvSpPr txBox="1"/>
          <p:nvPr/>
        </p:nvSpPr>
        <p:spPr>
          <a:xfrm>
            <a:off x="1060574" y="158067"/>
            <a:ext cx="334258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修改基本折半查找方法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/>
      <p:bldP spid="6" grpId="0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1173671" y="1552118"/>
            <a:ext cx="7471186" cy="447292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en-US"/>
            </a:defPPr>
            <a:lvl1pPr marL="216000" indent="-216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pPr>
              <a:lnSpc>
                <a:spcPts val="2500"/>
              </a:lnSpc>
            </a:pPr>
            <a:r>
              <a:rPr lang="en-US" altLang="zh-CN" dirty="0"/>
              <a:t>int BinSearch2(</a:t>
            </a:r>
            <a:r>
              <a:rPr lang="en-US" altLang="zh-CN" dirty="0" err="1"/>
              <a:t>RecType</a:t>
            </a:r>
            <a:r>
              <a:rPr lang="en-US" altLang="zh-CN" dirty="0"/>
              <a:t> R[],int </a:t>
            </a:r>
            <a:r>
              <a:rPr lang="en-US" altLang="zh-CN" dirty="0" err="1"/>
              <a:t>n,KeyType</a:t>
            </a:r>
            <a:r>
              <a:rPr lang="en-US" altLang="zh-CN" dirty="0"/>
              <a:t> k)</a:t>
            </a:r>
            <a:endParaRPr lang="zh-CN" altLang="zh-CN" dirty="0"/>
          </a:p>
          <a:p>
            <a:pPr>
              <a:lnSpc>
                <a:spcPts val="2500"/>
              </a:lnSpc>
            </a:pPr>
            <a:r>
              <a:rPr lang="en-US" altLang="zh-CN" dirty="0"/>
              <a:t>{   int low=0,high=n-1,mid;</a:t>
            </a:r>
            <a:endParaRPr lang="zh-CN" altLang="zh-CN" dirty="0"/>
          </a:p>
          <a:p>
            <a:pPr>
              <a:lnSpc>
                <a:spcPts val="2500"/>
              </a:lnSpc>
            </a:pPr>
            <a:r>
              <a:rPr lang="en-US" altLang="zh-CN" dirty="0"/>
              <a:t>    while (low&lt;=high)			//</a:t>
            </a:r>
            <a:r>
              <a:rPr lang="zh-CN" altLang="zh-CN" dirty="0"/>
              <a:t>查找区间有一个或者更多元素时</a:t>
            </a:r>
          </a:p>
          <a:p>
            <a:pPr>
              <a:lnSpc>
                <a:spcPts val="2500"/>
              </a:lnSpc>
            </a:pPr>
            <a:r>
              <a:rPr lang="en-US" altLang="zh-CN" dirty="0"/>
              <a:t>    {  mid=(</a:t>
            </a:r>
            <a:r>
              <a:rPr lang="en-US" altLang="zh-CN" dirty="0" err="1"/>
              <a:t>low+high</a:t>
            </a:r>
            <a:r>
              <a:rPr lang="en-US" altLang="zh-CN" dirty="0"/>
              <a:t>)/2;</a:t>
            </a:r>
            <a:endParaRPr lang="zh-CN" altLang="zh-CN" dirty="0"/>
          </a:p>
          <a:p>
            <a:pPr>
              <a:lnSpc>
                <a:spcPts val="2500"/>
              </a:lnSpc>
            </a:pPr>
            <a:r>
              <a:rPr lang="en-US" altLang="zh-CN" dirty="0"/>
              <a:t>       if (k&lt;=R[mid].key)</a:t>
            </a:r>
            <a:endParaRPr lang="zh-CN" altLang="zh-CN" dirty="0"/>
          </a:p>
          <a:p>
            <a:pPr>
              <a:lnSpc>
                <a:spcPts val="2500"/>
              </a:lnSpc>
            </a:pPr>
            <a:r>
              <a:rPr lang="en-US" altLang="zh-CN" dirty="0"/>
              <a:t>          high=mid-1;			//</a:t>
            </a:r>
            <a:r>
              <a:rPr lang="zh-CN" altLang="zh-CN" dirty="0"/>
              <a:t>继续在左区间查找</a:t>
            </a:r>
          </a:p>
          <a:p>
            <a:pPr>
              <a:lnSpc>
                <a:spcPts val="2500"/>
              </a:lnSpc>
            </a:pPr>
            <a:r>
              <a:rPr lang="en-US" altLang="zh-CN" dirty="0"/>
              <a:t>       else</a:t>
            </a:r>
            <a:endParaRPr lang="zh-CN" altLang="zh-CN" dirty="0"/>
          </a:p>
          <a:p>
            <a:pPr>
              <a:lnSpc>
                <a:spcPts val="2500"/>
              </a:lnSpc>
            </a:pPr>
            <a:r>
              <a:rPr lang="en-US" altLang="zh-CN" dirty="0"/>
              <a:t>          low=mid+1;			//</a:t>
            </a:r>
            <a:r>
              <a:rPr lang="zh-CN" altLang="zh-CN" dirty="0"/>
              <a:t>继续在右区间查找</a:t>
            </a:r>
          </a:p>
          <a:p>
            <a:pPr>
              <a:lnSpc>
                <a:spcPts val="2500"/>
              </a:lnSpc>
            </a:pPr>
            <a:r>
              <a:rPr lang="en-US" altLang="zh-CN" dirty="0"/>
              <a:t>    }</a:t>
            </a:r>
            <a:endParaRPr lang="zh-CN" altLang="zh-CN" dirty="0"/>
          </a:p>
          <a:p>
            <a:pPr>
              <a:lnSpc>
                <a:spcPts val="2500"/>
              </a:lnSpc>
            </a:pPr>
            <a:r>
              <a:rPr lang="en-US" altLang="zh-CN" dirty="0"/>
              <a:t>    return high+1;</a:t>
            </a:r>
            <a:endParaRPr lang="zh-CN" altLang="zh-CN" dirty="0"/>
          </a:p>
          <a:p>
            <a:pPr>
              <a:lnSpc>
                <a:spcPts val="2500"/>
              </a:lnSpc>
            </a:pPr>
            <a:r>
              <a:rPr lang="en-US" altLang="zh-CN" dirty="0"/>
              <a:t>}</a:t>
            </a:r>
            <a:endParaRPr lang="zh-CN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A24307-1471-8F56-112A-E5658B4712CB}"/>
              </a:ext>
            </a:extLst>
          </p:cNvPr>
          <p:cNvSpPr txBox="1"/>
          <p:nvPr/>
        </p:nvSpPr>
        <p:spPr>
          <a:xfrm>
            <a:off x="1071523" y="158067"/>
            <a:ext cx="334258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修改基本折半查找方法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52C7FC-7533-59BA-8796-9853B962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185" y="1790475"/>
            <a:ext cx="4229784" cy="4229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1571730" y="2515883"/>
            <a:ext cx="5048250" cy="442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索引存储结构 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 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主数据表 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 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索引表     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71730" y="2892510"/>
            <a:ext cx="4196933" cy="276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索引表中的每一项称为索引项，索引项的一般形式是：（关键字，地址）</a:t>
            </a:r>
          </a:p>
          <a:p>
            <a:pPr marL="216000" indent="-216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关键字唯一标识一个元素，地址作为指向该关键字对应元素的指针，也可以是相对地址。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042DB3-A1AC-0D85-78E7-CE95FCE805F9}"/>
              </a:ext>
            </a:extLst>
          </p:cNvPr>
          <p:cNvSpPr txBox="1"/>
          <p:nvPr/>
        </p:nvSpPr>
        <p:spPr>
          <a:xfrm>
            <a:off x="1060576" y="158067"/>
            <a:ext cx="4487126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9.2.3 </a:t>
            </a:r>
            <a:r>
              <a:rPr lang="zh-CN" altLang="en-US" dirty="0"/>
              <a:t>索引存储结构和分块查找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5307049-21A1-FB01-3190-7C0DD8F4BD74}"/>
              </a:ext>
            </a:extLst>
          </p:cNvPr>
          <p:cNvGrpSpPr/>
          <p:nvPr/>
        </p:nvGrpSpPr>
        <p:grpSpPr>
          <a:xfrm>
            <a:off x="1637819" y="2016760"/>
            <a:ext cx="2370057" cy="517276"/>
            <a:chOff x="1396241" y="2304668"/>
            <a:chExt cx="1784996" cy="48000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9ED5457-4F02-AD95-3359-10B4D59EA323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844132B-141A-FC5A-8598-5B6A440DCDF7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42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、索引存储结构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5837BD6-1A4D-530E-0676-C89940F25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905" y="1368861"/>
            <a:ext cx="4897789" cy="4897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5B43C89-18D4-CB0C-6DC4-13A46CB48C4E}"/>
              </a:ext>
            </a:extLst>
          </p:cNvPr>
          <p:cNvGrpSpPr/>
          <p:nvPr/>
        </p:nvGrpSpPr>
        <p:grpSpPr>
          <a:xfrm>
            <a:off x="1006502" y="2274073"/>
            <a:ext cx="6038353" cy="2751151"/>
            <a:chOff x="1214414" y="3789040"/>
            <a:chExt cx="4554401" cy="1728192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FA774EB9-1C9C-9F4C-9F35-84548302EB55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A0B739E6-E431-CA50-6D67-E03EBEFE6C5A}"/>
                </a:ext>
              </a:extLst>
            </p:cNvPr>
            <p:cNvSpPr/>
            <p:nvPr/>
          </p:nvSpPr>
          <p:spPr>
            <a:xfrm>
              <a:off x="1341955" y="3908914"/>
              <a:ext cx="4313570" cy="1498434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620CA08-E3AD-FE59-9607-5DC854A504CD}"/>
              </a:ext>
            </a:extLst>
          </p:cNvPr>
          <p:cNvSpPr txBox="1"/>
          <p:nvPr/>
        </p:nvSpPr>
        <p:spPr>
          <a:xfrm>
            <a:off x="1066055" y="130692"/>
            <a:ext cx="2940228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en-US" dirty="0"/>
              <a:t>、内查找和外查找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C10FE1F-81DA-0770-9964-5C0565688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404" y="3595518"/>
            <a:ext cx="5577176" cy="101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若整个查找过程都在内存进行，则称之为</a:t>
            </a:r>
            <a:r>
              <a:rPr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内查找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反之，若查找过程中需要访问外存，则称之为</a:t>
            </a:r>
            <a:r>
              <a:rPr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外查找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5310505-FDA1-3B27-4ED4-0BF98371F3D9}"/>
              </a:ext>
            </a:extLst>
          </p:cNvPr>
          <p:cNvGrpSpPr/>
          <p:nvPr/>
        </p:nvGrpSpPr>
        <p:grpSpPr>
          <a:xfrm>
            <a:off x="2376643" y="2623337"/>
            <a:ext cx="4407937" cy="1066068"/>
            <a:chOff x="3744095" y="2730151"/>
            <a:chExt cx="4407937" cy="1066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4C31FF-6F96-C32A-A223-849F1B4463D0}"/>
                </a:ext>
              </a:extLst>
            </p:cNvPr>
            <p:cNvSpPr txBox="1"/>
            <p:nvPr/>
          </p:nvSpPr>
          <p:spPr>
            <a:xfrm>
              <a:off x="3744095" y="2730151"/>
              <a:ext cx="4407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采用数组或者链表存储的数据均在内存中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5649235-5411-4927-63D6-374380A2C9FF}"/>
                </a:ext>
              </a:extLst>
            </p:cNvPr>
            <p:cNvCxnSpPr>
              <a:cxnSpLocks/>
            </p:cNvCxnSpPr>
            <p:nvPr/>
          </p:nvCxnSpPr>
          <p:spPr>
            <a:xfrm>
              <a:off x="7138589" y="3130121"/>
              <a:ext cx="0" cy="666098"/>
            </a:xfrm>
            <a:prstGeom prst="straightConnector1">
              <a:avLst/>
            </a:prstGeom>
            <a:ln w="28575">
              <a:solidFill>
                <a:srgbClr val="F2980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DFF90A8-EB1E-FB3E-EB6D-6CFBA7DD2CD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3557" y="1947477"/>
            <a:ext cx="3701940" cy="36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76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67224"/>
              </p:ext>
            </p:extLst>
          </p:nvPr>
        </p:nvGraphicFramePr>
        <p:xfrm>
          <a:off x="3110080" y="1132586"/>
          <a:ext cx="229692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学号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姓名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张三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6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李四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王五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刘六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848324"/>
              </p:ext>
            </p:extLst>
          </p:nvPr>
        </p:nvGraphicFramePr>
        <p:xfrm>
          <a:off x="3110080" y="4064732"/>
          <a:ext cx="229692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学号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姓名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张三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李四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王五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刘六</a:t>
                      </a:r>
                    </a:p>
                  </a:txBody>
                  <a:tcPr>
                    <a:solidFill>
                      <a:schemeClr val="bg1">
                        <a:lumMod val="50000"/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11438" y="1561214"/>
            <a:ext cx="430887" cy="10001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学生表</a:t>
            </a: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57126"/>
              </p:ext>
            </p:extLst>
          </p:nvPr>
        </p:nvGraphicFramePr>
        <p:xfrm>
          <a:off x="6121381" y="4061544"/>
          <a:ext cx="18335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7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学号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地址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0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476071"/>
              </p:ext>
            </p:extLst>
          </p:nvPr>
        </p:nvGraphicFramePr>
        <p:xfrm>
          <a:off x="8550273" y="4061544"/>
          <a:ext cx="18335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7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学号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地址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0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组合 28"/>
          <p:cNvGrpSpPr/>
          <p:nvPr/>
        </p:nvGrpSpPr>
        <p:grpSpPr>
          <a:xfrm>
            <a:off x="5264125" y="5990371"/>
            <a:ext cx="1071570" cy="779563"/>
            <a:chOff x="3929058" y="5000636"/>
            <a:chExt cx="1071570" cy="779563"/>
          </a:xfrm>
        </p:grpSpPr>
        <p:sp>
          <p:nvSpPr>
            <p:cNvPr id="21" name="下弧形箭头 20"/>
            <p:cNvSpPr/>
            <p:nvPr/>
          </p:nvSpPr>
          <p:spPr>
            <a:xfrm>
              <a:off x="3929058" y="5000636"/>
              <a:ext cx="1071570" cy="360000"/>
            </a:xfrm>
            <a:prstGeom prst="curvedUpArrow">
              <a:avLst/>
            </a:prstGeom>
            <a:solidFill>
              <a:srgbClr val="F29803"/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71934" y="5441645"/>
              <a:ext cx="78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提取</a:t>
              </a:r>
            </a:p>
          </p:txBody>
        </p:sp>
      </p:grpSp>
      <p:grpSp>
        <p:nvGrpSpPr>
          <p:cNvPr id="10" name="组合 29"/>
          <p:cNvGrpSpPr/>
          <p:nvPr/>
        </p:nvGrpSpPr>
        <p:grpSpPr>
          <a:xfrm>
            <a:off x="7835893" y="5990370"/>
            <a:ext cx="1071570" cy="774184"/>
            <a:chOff x="6500826" y="5000636"/>
            <a:chExt cx="1071570" cy="774184"/>
          </a:xfrm>
        </p:grpSpPr>
        <p:sp>
          <p:nvSpPr>
            <p:cNvPr id="23" name="下弧形箭头 22"/>
            <p:cNvSpPr/>
            <p:nvPr/>
          </p:nvSpPr>
          <p:spPr>
            <a:xfrm>
              <a:off x="6500826" y="5000636"/>
              <a:ext cx="1071570" cy="360000"/>
            </a:xfrm>
            <a:prstGeom prst="curvedUpArrow">
              <a:avLst/>
            </a:prstGeom>
            <a:solidFill>
              <a:srgbClr val="F29803"/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218" y="5436266"/>
              <a:ext cx="78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排序</a:t>
              </a:r>
            </a:p>
          </p:txBody>
        </p:sp>
      </p:grpSp>
      <p:grpSp>
        <p:nvGrpSpPr>
          <p:cNvPr id="13" name="组合 26"/>
          <p:cNvGrpSpPr/>
          <p:nvPr/>
        </p:nvGrpSpPr>
        <p:grpSpPr>
          <a:xfrm>
            <a:off x="1883707" y="3155880"/>
            <a:ext cx="3282928" cy="2709504"/>
            <a:chOff x="548640" y="2166146"/>
            <a:chExt cx="3282928" cy="2709504"/>
          </a:xfrm>
        </p:grpSpPr>
        <p:sp>
          <p:nvSpPr>
            <p:cNvPr id="5" name="TextBox 4"/>
            <p:cNvSpPr txBox="1"/>
            <p:nvPr/>
          </p:nvSpPr>
          <p:spPr>
            <a:xfrm>
              <a:off x="929501" y="3432188"/>
              <a:ext cx="42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0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9501" y="3815336"/>
              <a:ext cx="42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29501" y="4210068"/>
              <a:ext cx="42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9501" y="4537096"/>
              <a:ext cx="42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640" y="3062856"/>
              <a:ext cx="1133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存储地址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74312" y="2237584"/>
              <a:ext cx="857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存储</a:t>
              </a:r>
            </a:p>
          </p:txBody>
        </p:sp>
        <p:sp>
          <p:nvSpPr>
            <p:cNvPr id="12" name="下箭头 11"/>
            <p:cNvSpPr/>
            <p:nvPr/>
          </p:nvSpPr>
          <p:spPr>
            <a:xfrm>
              <a:off x="2688560" y="2166146"/>
              <a:ext cx="252000" cy="571504"/>
            </a:xfrm>
            <a:prstGeom prst="downArrow">
              <a:avLst/>
            </a:prstGeom>
            <a:solidFill>
              <a:srgbClr val="F29803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19695" y="2683820"/>
              <a:ext cx="1214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主数据表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907463" y="3674585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defRPr>
            </a:lvl1pPr>
          </a:lstStyle>
          <a:p>
            <a:r>
              <a:rPr lang="zh-CN" altLang="en-US" dirty="0"/>
              <a:t>索引表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55327F0-03B2-613C-371B-6C359498AF48}"/>
              </a:ext>
            </a:extLst>
          </p:cNvPr>
          <p:cNvSpPr txBox="1"/>
          <p:nvPr/>
        </p:nvSpPr>
        <p:spPr>
          <a:xfrm>
            <a:off x="1065667" y="158067"/>
            <a:ext cx="2079415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索引存储结构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4798974-11FF-1DB6-7204-D28B12D827FF}"/>
              </a:ext>
            </a:extLst>
          </p:cNvPr>
          <p:cNvGrpSpPr/>
          <p:nvPr/>
        </p:nvGrpSpPr>
        <p:grpSpPr>
          <a:xfrm>
            <a:off x="1913132" y="1562187"/>
            <a:ext cx="1000100" cy="785817"/>
            <a:chOff x="808469" y="1441384"/>
            <a:chExt cx="1000100" cy="785817"/>
          </a:xfrm>
        </p:grpSpPr>
        <p:sp>
          <p:nvSpPr>
            <p:cNvPr id="31" name="Oval 20">
              <a:extLst>
                <a:ext uri="{FF2B5EF4-FFF2-40B4-BE49-F238E27FC236}">
                  <a16:creationId xmlns:a16="http://schemas.microsoft.com/office/drawing/2014/main" id="{8C9935B3-83E2-B19F-74D1-B5E631F1DB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8469" y="1441384"/>
              <a:ext cx="1000100" cy="785817"/>
            </a:xfrm>
            <a:prstGeom prst="ellipse">
              <a:avLst/>
            </a:prstGeom>
            <a:solidFill>
              <a:srgbClr val="F29803"/>
            </a:solidFill>
            <a:ln w="38100">
              <a:solidFill>
                <a:srgbClr val="F2980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32" name="Text Box 23">
              <a:extLst>
                <a:ext uri="{FF2B5EF4-FFF2-40B4-BE49-F238E27FC236}">
                  <a16:creationId xmlns:a16="http://schemas.microsoft.com/office/drawing/2014/main" id="{A7DA66B1-6A43-84FA-5474-D0F8508348A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60559" y="1644372"/>
              <a:ext cx="87444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示例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549CA368-1F8B-F391-30CD-23AA327B9267}"/>
              </a:ext>
            </a:extLst>
          </p:cNvPr>
          <p:cNvSpPr/>
          <p:nvPr/>
        </p:nvSpPr>
        <p:spPr>
          <a:xfrm>
            <a:off x="1368862" y="919875"/>
            <a:ext cx="9488954" cy="584467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2DD86648-01D2-1ADC-E51F-1AF31440F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3" r="14955"/>
          <a:stretch/>
        </p:blipFill>
        <p:spPr>
          <a:xfrm>
            <a:off x="7082363" y="813659"/>
            <a:ext cx="2230723" cy="3210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7" grpId="0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5"/>
          <p:cNvGrpSpPr/>
          <p:nvPr/>
        </p:nvGrpSpPr>
        <p:grpSpPr>
          <a:xfrm>
            <a:off x="3187930" y="4610889"/>
            <a:ext cx="4500594" cy="690510"/>
            <a:chOff x="2428860" y="5391578"/>
            <a:chExt cx="4500594" cy="690510"/>
          </a:xfrm>
        </p:grpSpPr>
        <p:sp>
          <p:nvSpPr>
            <p:cNvPr id="13" name="TextBox 12"/>
            <p:cNvSpPr txBox="1"/>
            <p:nvPr/>
          </p:nvSpPr>
          <p:spPr>
            <a:xfrm>
              <a:off x="2857488" y="5743534"/>
              <a:ext cx="364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学生表的索引存储结构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5" name="左大括号 14"/>
            <p:cNvSpPr/>
            <p:nvPr/>
          </p:nvSpPr>
          <p:spPr>
            <a:xfrm rot="16200000">
              <a:off x="4553157" y="3267281"/>
              <a:ext cx="252000" cy="4500594"/>
            </a:xfrm>
            <a:prstGeom prst="leftBrace">
              <a:avLst/>
            </a:prstGeom>
            <a:ln w="19050">
              <a:solidFill>
                <a:srgbClr val="F29803"/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565637"/>
              </p:ext>
            </p:extLst>
          </p:nvPr>
        </p:nvGraphicFramePr>
        <p:xfrm>
          <a:off x="2640260" y="2470937"/>
          <a:ext cx="28336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学号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姓名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张三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李四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王五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刘六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842040" y="2828127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0</a:t>
            </a:r>
            <a:endParaRPr lang="zh-CN" altLang="en-US" sz="1600" b="1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42040" y="3211275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endParaRPr lang="zh-CN" altLang="en-US" sz="1600" b="1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42040" y="3606007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endParaRPr lang="zh-CN" altLang="en-US" sz="1600" b="1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2040" y="3933035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</a:t>
            </a:r>
            <a:endParaRPr lang="zh-CN" altLang="en-US" sz="1600" b="1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3418" y="2458795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存储地址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02244" y="1967683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主数据表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24768"/>
              </p:ext>
            </p:extLst>
          </p:nvPr>
        </p:nvGraphicFramePr>
        <p:xfrm>
          <a:off x="6426474" y="2470937"/>
          <a:ext cx="18335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7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itchFamily="18" charset="0"/>
                        </a:rPr>
                        <a:t>学号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itchFamily="18" charset="0"/>
                        </a:rPr>
                        <a:t>地址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0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855102" y="1970871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索引表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4F1356-E1B1-92F6-024C-591D27CC6225}"/>
              </a:ext>
            </a:extLst>
          </p:cNvPr>
          <p:cNvSpPr txBox="1"/>
          <p:nvPr/>
        </p:nvSpPr>
        <p:spPr>
          <a:xfrm>
            <a:off x="1065663" y="158067"/>
            <a:ext cx="2079415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索引存储结构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F891DE4-A629-7981-955F-8600AE76E5A0}"/>
              </a:ext>
            </a:extLst>
          </p:cNvPr>
          <p:cNvSpPr/>
          <p:nvPr/>
        </p:nvSpPr>
        <p:spPr>
          <a:xfrm>
            <a:off x="1336010" y="1806898"/>
            <a:ext cx="7435660" cy="369045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38D91D3-F505-5C68-3724-F70009C3D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53" r="14955"/>
          <a:stretch/>
        </p:blipFill>
        <p:spPr>
          <a:xfrm>
            <a:off x="8771670" y="1628986"/>
            <a:ext cx="2747719" cy="3954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7" grpId="0"/>
      <p:bldP spid="16" grpId="0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7317DF5-3C2A-F4AF-A5D6-25051EEC9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16" r="10035"/>
          <a:stretch/>
        </p:blipFill>
        <p:spPr>
          <a:xfrm>
            <a:off x="607469" y="960592"/>
            <a:ext cx="4006574" cy="5120270"/>
          </a:xfrm>
          <a:prstGeom prst="rect">
            <a:avLst/>
          </a:prstGeom>
        </p:spPr>
      </p:pic>
      <p:sp>
        <p:nvSpPr>
          <p:cNvPr id="3" name="Text Box 394"/>
          <p:cNvSpPr txBox="1">
            <a:spLocks noChangeArrowheads="1"/>
          </p:cNvSpPr>
          <p:nvPr/>
        </p:nvSpPr>
        <p:spPr bwMode="auto">
          <a:xfrm>
            <a:off x="709130" y="3011744"/>
            <a:ext cx="3696492" cy="1892094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en-US"/>
            </a:defPPr>
            <a:lvl1pPr marL="216000" indent="-216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在索引表（有序）中按关键字查找：采用二分查找。</a:t>
            </a:r>
            <a:endParaRPr lang="en-US" altLang="zh-CN"/>
          </a:p>
          <a:p>
            <a:r>
              <a:rPr lang="zh-CN" altLang="en-US"/>
              <a:t>在主数据块中查找：跳到主数据块中对应地址的元素。</a:t>
            </a:r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C4AA4F-FBA6-7DB6-6272-ACCAE0FBD272}"/>
              </a:ext>
            </a:extLst>
          </p:cNvPr>
          <p:cNvSpPr txBox="1"/>
          <p:nvPr/>
        </p:nvSpPr>
        <p:spPr>
          <a:xfrm>
            <a:off x="1065667" y="158067"/>
            <a:ext cx="144783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查找过程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2614E1C-81F1-7077-0C35-160B870BA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885245"/>
              </p:ext>
            </p:extLst>
          </p:nvPr>
        </p:nvGraphicFramePr>
        <p:xfrm>
          <a:off x="5730258" y="2994260"/>
          <a:ext cx="28336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学号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姓名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张三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李四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王五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刘六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19">
            <a:extLst>
              <a:ext uri="{FF2B5EF4-FFF2-40B4-BE49-F238E27FC236}">
                <a16:creationId xmlns:a16="http://schemas.microsoft.com/office/drawing/2014/main" id="{18C149FB-EE76-8CFD-F30D-199DEF47E1AC}"/>
              </a:ext>
            </a:extLst>
          </p:cNvPr>
          <p:cNvSpPr txBox="1"/>
          <p:nvPr/>
        </p:nvSpPr>
        <p:spPr>
          <a:xfrm>
            <a:off x="5206358" y="3351450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0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FAB604B1-B6B5-15E9-6573-629F0BFCF110}"/>
              </a:ext>
            </a:extLst>
          </p:cNvPr>
          <p:cNvSpPr txBox="1"/>
          <p:nvPr/>
        </p:nvSpPr>
        <p:spPr>
          <a:xfrm>
            <a:off x="5206358" y="3734598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AB427DE3-4223-0E1D-B54B-11AC63DFF525}"/>
              </a:ext>
            </a:extLst>
          </p:cNvPr>
          <p:cNvSpPr txBox="1"/>
          <p:nvPr/>
        </p:nvSpPr>
        <p:spPr>
          <a:xfrm>
            <a:off x="5206358" y="4129330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24B057CD-FD20-AE26-5B57-1D63E3CBEA20}"/>
              </a:ext>
            </a:extLst>
          </p:cNvPr>
          <p:cNvSpPr txBox="1"/>
          <p:nvPr/>
        </p:nvSpPr>
        <p:spPr>
          <a:xfrm>
            <a:off x="5206358" y="4456358"/>
            <a:ext cx="42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EE2F2D4C-457D-7956-CB77-C59C381F634B}"/>
              </a:ext>
            </a:extLst>
          </p:cNvPr>
          <p:cNvSpPr txBox="1"/>
          <p:nvPr/>
        </p:nvSpPr>
        <p:spPr>
          <a:xfrm>
            <a:off x="4563416" y="2982118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存储地址</a:t>
            </a: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BF50306E-F5D8-96AA-E36A-C58B32DF3368}"/>
              </a:ext>
            </a:extLst>
          </p:cNvPr>
          <p:cNvSpPr txBox="1"/>
          <p:nvPr/>
        </p:nvSpPr>
        <p:spPr>
          <a:xfrm>
            <a:off x="6492242" y="249100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主数</a:t>
            </a:r>
            <a:r>
              <a:rPr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据表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E096F0D-FF19-0336-E8C4-9133062FE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444901"/>
              </p:ext>
            </p:extLst>
          </p:nvPr>
        </p:nvGraphicFramePr>
        <p:xfrm>
          <a:off x="9516472" y="2994260"/>
          <a:ext cx="18335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7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itchFamily="18" charset="0"/>
                        </a:rPr>
                        <a:t>学号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Times New Roman" pitchFamily="18" charset="0"/>
                        </a:rPr>
                        <a:t>地址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0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26">
            <a:extLst>
              <a:ext uri="{FF2B5EF4-FFF2-40B4-BE49-F238E27FC236}">
                <a16:creationId xmlns:a16="http://schemas.microsoft.com/office/drawing/2014/main" id="{07848A55-AF45-269D-C036-2EC823176A8B}"/>
              </a:ext>
            </a:extLst>
          </p:cNvPr>
          <p:cNvSpPr txBox="1"/>
          <p:nvPr/>
        </p:nvSpPr>
        <p:spPr>
          <a:xfrm>
            <a:off x="9945100" y="2494194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索引表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9EB0B8E3-DEBB-7B12-5894-DC40A23FDD79}"/>
              </a:ext>
            </a:extLst>
          </p:cNvPr>
          <p:cNvSpPr txBox="1"/>
          <p:nvPr/>
        </p:nvSpPr>
        <p:spPr>
          <a:xfrm>
            <a:off x="4541900" y="2037905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查找学号</a:t>
            </a:r>
            <a:r>
              <a:rPr lang="en-US" altLang="zh-CN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</a:t>
            </a:r>
            <a:r>
              <a:rPr lang="zh-CN" altLang="en-US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的姓名：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66A3CC4-4168-FD61-3D6F-948ECA29F406}"/>
              </a:ext>
            </a:extLst>
          </p:cNvPr>
          <p:cNvSpPr/>
          <p:nvPr/>
        </p:nvSpPr>
        <p:spPr>
          <a:xfrm>
            <a:off x="9740290" y="4096037"/>
            <a:ext cx="428628" cy="42862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onsolas" pitchFamily="49" charset="0"/>
                <a:cs typeface="Consolas" pitchFamily="49" charset="0"/>
              </a:rPr>
              <a:t>3</a:t>
            </a:r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任意多边形 28">
            <a:extLst>
              <a:ext uri="{FF2B5EF4-FFF2-40B4-BE49-F238E27FC236}">
                <a16:creationId xmlns:a16="http://schemas.microsoft.com/office/drawing/2014/main" id="{5CF59E3F-D7DE-85D6-8201-ECB167265B5E}"/>
              </a:ext>
            </a:extLst>
          </p:cNvPr>
          <p:cNvSpPr/>
          <p:nvPr/>
        </p:nvSpPr>
        <p:spPr>
          <a:xfrm>
            <a:off x="4842845" y="4254791"/>
            <a:ext cx="6607178" cy="1279524"/>
          </a:xfrm>
          <a:custGeom>
            <a:avLst/>
            <a:gdLst>
              <a:gd name="connsiteX0" fmla="*/ 6159500 w 6646863"/>
              <a:gd name="connsiteY0" fmla="*/ 26987 h 1279524"/>
              <a:gd name="connsiteX1" fmla="*/ 6435725 w 6646863"/>
              <a:gd name="connsiteY1" fmla="*/ 46037 h 1279524"/>
              <a:gd name="connsiteX2" fmla="*/ 6607175 w 6646863"/>
              <a:gd name="connsiteY2" fmla="*/ 303212 h 1279524"/>
              <a:gd name="connsiteX3" fmla="*/ 6597650 w 6646863"/>
              <a:gd name="connsiteY3" fmla="*/ 827087 h 1279524"/>
              <a:gd name="connsiteX4" fmla="*/ 6311900 w 6646863"/>
              <a:gd name="connsiteY4" fmla="*/ 979487 h 1279524"/>
              <a:gd name="connsiteX5" fmla="*/ 5235575 w 6646863"/>
              <a:gd name="connsiteY5" fmla="*/ 1150937 h 1279524"/>
              <a:gd name="connsiteX6" fmla="*/ 2921000 w 6646863"/>
              <a:gd name="connsiteY6" fmla="*/ 1236662 h 1279524"/>
              <a:gd name="connsiteX7" fmla="*/ 415925 w 6646863"/>
              <a:gd name="connsiteY7" fmla="*/ 893762 h 1279524"/>
              <a:gd name="connsiteX8" fmla="*/ 425450 w 6646863"/>
              <a:gd name="connsiteY8" fmla="*/ 84137 h 1279524"/>
              <a:gd name="connsiteX0" fmla="*/ 6159500 w 6721472"/>
              <a:gd name="connsiteY0" fmla="*/ 26987 h 1279524"/>
              <a:gd name="connsiteX1" fmla="*/ 6435725 w 6721472"/>
              <a:gd name="connsiteY1" fmla="*/ 46037 h 1279524"/>
              <a:gd name="connsiteX2" fmla="*/ 6607175 w 6721472"/>
              <a:gd name="connsiteY2" fmla="*/ 303212 h 1279524"/>
              <a:gd name="connsiteX3" fmla="*/ 6597650 w 6721472"/>
              <a:gd name="connsiteY3" fmla="*/ 827087 h 1279524"/>
              <a:gd name="connsiteX4" fmla="*/ 5864240 w 6721472"/>
              <a:gd name="connsiteY4" fmla="*/ 1065217 h 1279524"/>
              <a:gd name="connsiteX5" fmla="*/ 5235575 w 6721472"/>
              <a:gd name="connsiteY5" fmla="*/ 1150937 h 1279524"/>
              <a:gd name="connsiteX6" fmla="*/ 2921000 w 6721472"/>
              <a:gd name="connsiteY6" fmla="*/ 1236662 h 1279524"/>
              <a:gd name="connsiteX7" fmla="*/ 415925 w 6721472"/>
              <a:gd name="connsiteY7" fmla="*/ 893762 h 1279524"/>
              <a:gd name="connsiteX8" fmla="*/ 425450 w 6721472"/>
              <a:gd name="connsiteY8" fmla="*/ 84137 h 1279524"/>
              <a:gd name="connsiteX0" fmla="*/ 6159500 w 6607178"/>
              <a:gd name="connsiteY0" fmla="*/ 26987 h 1279524"/>
              <a:gd name="connsiteX1" fmla="*/ 6435725 w 6607178"/>
              <a:gd name="connsiteY1" fmla="*/ 46037 h 1279524"/>
              <a:gd name="connsiteX2" fmla="*/ 6607175 w 6607178"/>
              <a:gd name="connsiteY2" fmla="*/ 303212 h 1279524"/>
              <a:gd name="connsiteX3" fmla="*/ 6435743 w 6607178"/>
              <a:gd name="connsiteY3" fmla="*/ 850903 h 1279524"/>
              <a:gd name="connsiteX4" fmla="*/ 5864240 w 6607178"/>
              <a:gd name="connsiteY4" fmla="*/ 1065217 h 1279524"/>
              <a:gd name="connsiteX5" fmla="*/ 5235575 w 6607178"/>
              <a:gd name="connsiteY5" fmla="*/ 1150937 h 1279524"/>
              <a:gd name="connsiteX6" fmla="*/ 2921000 w 6607178"/>
              <a:gd name="connsiteY6" fmla="*/ 1236662 h 1279524"/>
              <a:gd name="connsiteX7" fmla="*/ 415925 w 6607178"/>
              <a:gd name="connsiteY7" fmla="*/ 893762 h 1279524"/>
              <a:gd name="connsiteX8" fmla="*/ 425450 w 6607178"/>
              <a:gd name="connsiteY8" fmla="*/ 84137 h 127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07178" h="1279524">
                <a:moveTo>
                  <a:pt x="6159500" y="26987"/>
                </a:moveTo>
                <a:cubicBezTo>
                  <a:pt x="6260306" y="13493"/>
                  <a:pt x="6361113" y="0"/>
                  <a:pt x="6435725" y="46037"/>
                </a:cubicBezTo>
                <a:cubicBezTo>
                  <a:pt x="6510337" y="92074"/>
                  <a:pt x="6607172" y="169068"/>
                  <a:pt x="6607175" y="303212"/>
                </a:cubicBezTo>
                <a:cubicBezTo>
                  <a:pt x="6607178" y="437356"/>
                  <a:pt x="6559565" y="723902"/>
                  <a:pt x="6435743" y="850903"/>
                </a:cubicBezTo>
                <a:cubicBezTo>
                  <a:pt x="6311921" y="977904"/>
                  <a:pt x="6064268" y="1015211"/>
                  <a:pt x="5864240" y="1065217"/>
                </a:cubicBezTo>
                <a:cubicBezTo>
                  <a:pt x="5664212" y="1115223"/>
                  <a:pt x="5726115" y="1122363"/>
                  <a:pt x="5235575" y="1150937"/>
                </a:cubicBezTo>
                <a:cubicBezTo>
                  <a:pt x="4745035" y="1179511"/>
                  <a:pt x="3724275" y="1279524"/>
                  <a:pt x="2921000" y="1236662"/>
                </a:cubicBezTo>
                <a:cubicBezTo>
                  <a:pt x="2117725" y="1193800"/>
                  <a:pt x="831850" y="1085849"/>
                  <a:pt x="415925" y="893762"/>
                </a:cubicBezTo>
                <a:cubicBezTo>
                  <a:pt x="0" y="701675"/>
                  <a:pt x="212725" y="392906"/>
                  <a:pt x="425450" y="84137"/>
                </a:cubicBez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3BCE9208-1F53-3045-7CC7-32F23F0496EE}"/>
              </a:ext>
            </a:extLst>
          </p:cNvPr>
          <p:cNvSpPr txBox="1"/>
          <p:nvPr/>
        </p:nvSpPr>
        <p:spPr>
          <a:xfrm>
            <a:off x="6984742" y="5648458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时间复杂度为</a:t>
            </a:r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O(log</a:t>
            </a:r>
            <a:r>
              <a:rPr lang="en-US" altLang="zh-CN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en-US" altLang="zh-CN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)</a:t>
            </a:r>
            <a:endParaRPr lang="zh-CN" altLang="en-US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20" name="圆角矩形 29">
            <a:extLst>
              <a:ext uri="{FF2B5EF4-FFF2-40B4-BE49-F238E27FC236}">
                <a16:creationId xmlns:a16="http://schemas.microsoft.com/office/drawing/2014/main" id="{BA700B82-A9DA-8A76-A31B-8506A0944C6F}"/>
              </a:ext>
            </a:extLst>
          </p:cNvPr>
          <p:cNvSpPr/>
          <p:nvPr/>
        </p:nvSpPr>
        <p:spPr>
          <a:xfrm>
            <a:off x="7235197" y="4105562"/>
            <a:ext cx="1000132" cy="357190"/>
          </a:xfrm>
          <a:prstGeom prst="roundRect">
            <a:avLst/>
          </a:prstGeom>
          <a:solidFill>
            <a:srgbClr val="FFFFFF">
              <a:alpha val="45098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716214-5964-12DC-3156-377E76985956}"/>
              </a:ext>
            </a:extLst>
          </p:cNvPr>
          <p:cNvSpPr txBox="1"/>
          <p:nvPr/>
        </p:nvSpPr>
        <p:spPr>
          <a:xfrm>
            <a:off x="7397477" y="4104247"/>
            <a:ext cx="661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16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王五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 animBg="1"/>
      <p:bldP spid="18" grpId="1" animBg="1"/>
      <p:bldP spid="19" grpId="0" animBg="1"/>
      <p:bldP spid="21" grpId="0"/>
      <p:bldP spid="20" grpId="0" animBg="1"/>
      <p:bldP spid="20" grpId="1" animBg="1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9B12EE3-95F7-7FDD-091B-0A24A45EC9BF}"/>
              </a:ext>
            </a:extLst>
          </p:cNvPr>
          <p:cNvGrpSpPr/>
          <p:nvPr/>
        </p:nvGrpSpPr>
        <p:grpSpPr>
          <a:xfrm>
            <a:off x="4001917" y="2219676"/>
            <a:ext cx="7908590" cy="3272520"/>
            <a:chOff x="2071670" y="1928802"/>
            <a:chExt cx="6215106" cy="2571768"/>
          </a:xfrm>
        </p:grpSpPr>
        <p:sp>
          <p:nvSpPr>
            <p:cNvPr id="4" name="任意多边形 3"/>
            <p:cNvSpPr/>
            <p:nvPr/>
          </p:nvSpPr>
          <p:spPr>
            <a:xfrm>
              <a:off x="2071670" y="2000240"/>
              <a:ext cx="3962400" cy="2311400"/>
            </a:xfrm>
            <a:custGeom>
              <a:avLst/>
              <a:gdLst>
                <a:gd name="connsiteX0" fmla="*/ 0 w 3962400"/>
                <a:gd name="connsiteY0" fmla="*/ 2311400 h 2311400"/>
                <a:gd name="connsiteX1" fmla="*/ 254000 w 3962400"/>
                <a:gd name="connsiteY1" fmla="*/ 1955800 h 2311400"/>
                <a:gd name="connsiteX2" fmla="*/ 596900 w 3962400"/>
                <a:gd name="connsiteY2" fmla="*/ 1930400 h 2311400"/>
                <a:gd name="connsiteX3" fmla="*/ 863600 w 3962400"/>
                <a:gd name="connsiteY3" fmla="*/ 2032000 h 2311400"/>
                <a:gd name="connsiteX4" fmla="*/ 1041400 w 3962400"/>
                <a:gd name="connsiteY4" fmla="*/ 2146300 h 2311400"/>
                <a:gd name="connsiteX5" fmla="*/ 1231900 w 3962400"/>
                <a:gd name="connsiteY5" fmla="*/ 1917700 h 2311400"/>
                <a:gd name="connsiteX6" fmla="*/ 1587500 w 3962400"/>
                <a:gd name="connsiteY6" fmla="*/ 1346200 h 2311400"/>
                <a:gd name="connsiteX7" fmla="*/ 1739900 w 3962400"/>
                <a:gd name="connsiteY7" fmla="*/ 1219200 h 2311400"/>
                <a:gd name="connsiteX8" fmla="*/ 1968500 w 3962400"/>
                <a:gd name="connsiteY8" fmla="*/ 1371600 h 2311400"/>
                <a:gd name="connsiteX9" fmla="*/ 2057400 w 3962400"/>
                <a:gd name="connsiteY9" fmla="*/ 1524000 h 2311400"/>
                <a:gd name="connsiteX10" fmla="*/ 2260600 w 3962400"/>
                <a:gd name="connsiteY10" fmla="*/ 1511300 h 2311400"/>
                <a:gd name="connsiteX11" fmla="*/ 2286000 w 3962400"/>
                <a:gd name="connsiteY11" fmla="*/ 1346200 h 2311400"/>
                <a:gd name="connsiteX12" fmla="*/ 2324100 w 3962400"/>
                <a:gd name="connsiteY12" fmla="*/ 1143000 h 2311400"/>
                <a:gd name="connsiteX13" fmla="*/ 2400300 w 3962400"/>
                <a:gd name="connsiteY13" fmla="*/ 1028700 h 2311400"/>
                <a:gd name="connsiteX14" fmla="*/ 2476500 w 3962400"/>
                <a:gd name="connsiteY14" fmla="*/ 939800 h 2311400"/>
                <a:gd name="connsiteX15" fmla="*/ 2603500 w 3962400"/>
                <a:gd name="connsiteY15" fmla="*/ 736600 h 2311400"/>
                <a:gd name="connsiteX16" fmla="*/ 2882900 w 3962400"/>
                <a:gd name="connsiteY16" fmla="*/ 355600 h 2311400"/>
                <a:gd name="connsiteX17" fmla="*/ 3149600 w 3962400"/>
                <a:gd name="connsiteY17" fmla="*/ 609600 h 2311400"/>
                <a:gd name="connsiteX18" fmla="*/ 3200400 w 3962400"/>
                <a:gd name="connsiteY18" fmla="*/ 711200 h 2311400"/>
                <a:gd name="connsiteX19" fmla="*/ 3276600 w 3962400"/>
                <a:gd name="connsiteY19" fmla="*/ 774700 h 2311400"/>
                <a:gd name="connsiteX20" fmla="*/ 3390900 w 3962400"/>
                <a:gd name="connsiteY20" fmla="*/ 774700 h 2311400"/>
                <a:gd name="connsiteX21" fmla="*/ 3606800 w 3962400"/>
                <a:gd name="connsiteY21" fmla="*/ 571500 h 2311400"/>
                <a:gd name="connsiteX22" fmla="*/ 3606800 w 3962400"/>
                <a:gd name="connsiteY22" fmla="*/ 457200 h 2311400"/>
                <a:gd name="connsiteX23" fmla="*/ 3644900 w 3962400"/>
                <a:gd name="connsiteY23" fmla="*/ 266700 h 2311400"/>
                <a:gd name="connsiteX24" fmla="*/ 3721100 w 3962400"/>
                <a:gd name="connsiteY24" fmla="*/ 114300 h 2311400"/>
                <a:gd name="connsiteX25" fmla="*/ 3962400 w 3962400"/>
                <a:gd name="connsiteY25" fmla="*/ 0 h 2311400"/>
                <a:gd name="connsiteX0" fmla="*/ 0 w 3962400"/>
                <a:gd name="connsiteY0" fmla="*/ 2311400 h 2311400"/>
                <a:gd name="connsiteX1" fmla="*/ 254000 w 3962400"/>
                <a:gd name="connsiteY1" fmla="*/ 1955800 h 2311400"/>
                <a:gd name="connsiteX2" fmla="*/ 596900 w 3962400"/>
                <a:gd name="connsiteY2" fmla="*/ 1930400 h 2311400"/>
                <a:gd name="connsiteX3" fmla="*/ 863600 w 3962400"/>
                <a:gd name="connsiteY3" fmla="*/ 2032000 h 2311400"/>
                <a:gd name="connsiteX4" fmla="*/ 1041400 w 3962400"/>
                <a:gd name="connsiteY4" fmla="*/ 2146300 h 2311400"/>
                <a:gd name="connsiteX5" fmla="*/ 1231900 w 3962400"/>
                <a:gd name="connsiteY5" fmla="*/ 1917700 h 2311400"/>
                <a:gd name="connsiteX6" fmla="*/ 1587500 w 3962400"/>
                <a:gd name="connsiteY6" fmla="*/ 1346200 h 2311400"/>
                <a:gd name="connsiteX7" fmla="*/ 1739900 w 3962400"/>
                <a:gd name="connsiteY7" fmla="*/ 1219200 h 2311400"/>
                <a:gd name="connsiteX8" fmla="*/ 1968500 w 3962400"/>
                <a:gd name="connsiteY8" fmla="*/ 1371600 h 2311400"/>
                <a:gd name="connsiteX9" fmla="*/ 2057400 w 3962400"/>
                <a:gd name="connsiteY9" fmla="*/ 1524000 h 2311400"/>
                <a:gd name="connsiteX10" fmla="*/ 2260600 w 3962400"/>
                <a:gd name="connsiteY10" fmla="*/ 1511300 h 2311400"/>
                <a:gd name="connsiteX11" fmla="*/ 2286000 w 3962400"/>
                <a:gd name="connsiteY11" fmla="*/ 1346200 h 2311400"/>
                <a:gd name="connsiteX12" fmla="*/ 2324100 w 3962400"/>
                <a:gd name="connsiteY12" fmla="*/ 1143000 h 2311400"/>
                <a:gd name="connsiteX13" fmla="*/ 2400300 w 3962400"/>
                <a:gd name="connsiteY13" fmla="*/ 1028700 h 2311400"/>
                <a:gd name="connsiteX14" fmla="*/ 2476500 w 3962400"/>
                <a:gd name="connsiteY14" fmla="*/ 939800 h 2311400"/>
                <a:gd name="connsiteX15" fmla="*/ 2603500 w 3962400"/>
                <a:gd name="connsiteY15" fmla="*/ 736600 h 2311400"/>
                <a:gd name="connsiteX16" fmla="*/ 2882900 w 3962400"/>
                <a:gd name="connsiteY16" fmla="*/ 355600 h 2311400"/>
                <a:gd name="connsiteX17" fmla="*/ 3149600 w 3962400"/>
                <a:gd name="connsiteY17" fmla="*/ 609600 h 2311400"/>
                <a:gd name="connsiteX18" fmla="*/ 3200400 w 3962400"/>
                <a:gd name="connsiteY18" fmla="*/ 711200 h 2311400"/>
                <a:gd name="connsiteX19" fmla="*/ 3276600 w 3962400"/>
                <a:gd name="connsiteY19" fmla="*/ 774700 h 2311400"/>
                <a:gd name="connsiteX20" fmla="*/ 3390900 w 3962400"/>
                <a:gd name="connsiteY20" fmla="*/ 774700 h 2311400"/>
                <a:gd name="connsiteX21" fmla="*/ 3606800 w 3962400"/>
                <a:gd name="connsiteY21" fmla="*/ 571500 h 2311400"/>
                <a:gd name="connsiteX22" fmla="*/ 3606800 w 3962400"/>
                <a:gd name="connsiteY22" fmla="*/ 457200 h 2311400"/>
                <a:gd name="connsiteX23" fmla="*/ 3644900 w 3962400"/>
                <a:gd name="connsiteY23" fmla="*/ 266700 h 2311400"/>
                <a:gd name="connsiteX24" fmla="*/ 3721100 w 3962400"/>
                <a:gd name="connsiteY24" fmla="*/ 114300 h 2311400"/>
                <a:gd name="connsiteX25" fmla="*/ 3962400 w 3962400"/>
                <a:gd name="connsiteY25" fmla="*/ 0 h 23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2400" h="2311400">
                  <a:moveTo>
                    <a:pt x="0" y="2311400"/>
                  </a:moveTo>
                  <a:cubicBezTo>
                    <a:pt x="77258" y="2165350"/>
                    <a:pt x="154517" y="2019300"/>
                    <a:pt x="254000" y="1955800"/>
                  </a:cubicBezTo>
                  <a:cubicBezTo>
                    <a:pt x="353483" y="1892300"/>
                    <a:pt x="495300" y="1917700"/>
                    <a:pt x="596900" y="1930400"/>
                  </a:cubicBezTo>
                  <a:cubicBezTo>
                    <a:pt x="698500" y="1943100"/>
                    <a:pt x="789517" y="1996017"/>
                    <a:pt x="863600" y="2032000"/>
                  </a:cubicBezTo>
                  <a:cubicBezTo>
                    <a:pt x="937683" y="2067983"/>
                    <a:pt x="980017" y="2165350"/>
                    <a:pt x="1041400" y="2146300"/>
                  </a:cubicBezTo>
                  <a:cubicBezTo>
                    <a:pt x="1102783" y="2127250"/>
                    <a:pt x="1140883" y="2051050"/>
                    <a:pt x="1231900" y="1917700"/>
                  </a:cubicBezTo>
                  <a:cubicBezTo>
                    <a:pt x="1322917" y="1784350"/>
                    <a:pt x="1502833" y="1462617"/>
                    <a:pt x="1587500" y="1346200"/>
                  </a:cubicBezTo>
                  <a:cubicBezTo>
                    <a:pt x="1672167" y="1229783"/>
                    <a:pt x="1676400" y="1214967"/>
                    <a:pt x="1739900" y="1219200"/>
                  </a:cubicBezTo>
                  <a:cubicBezTo>
                    <a:pt x="1803400" y="1223433"/>
                    <a:pt x="1915583" y="1320800"/>
                    <a:pt x="1968500" y="1371600"/>
                  </a:cubicBezTo>
                  <a:cubicBezTo>
                    <a:pt x="2021417" y="1422400"/>
                    <a:pt x="2008717" y="1500717"/>
                    <a:pt x="2057400" y="1524000"/>
                  </a:cubicBezTo>
                  <a:cubicBezTo>
                    <a:pt x="2106083" y="1547283"/>
                    <a:pt x="2222500" y="1540933"/>
                    <a:pt x="2260600" y="1511300"/>
                  </a:cubicBezTo>
                  <a:cubicBezTo>
                    <a:pt x="2298700" y="1481667"/>
                    <a:pt x="2275417" y="1407583"/>
                    <a:pt x="2286000" y="1346200"/>
                  </a:cubicBezTo>
                  <a:cubicBezTo>
                    <a:pt x="2296583" y="1284817"/>
                    <a:pt x="2305050" y="1195917"/>
                    <a:pt x="2324100" y="1143000"/>
                  </a:cubicBezTo>
                  <a:cubicBezTo>
                    <a:pt x="2343150" y="1090083"/>
                    <a:pt x="2374900" y="1062567"/>
                    <a:pt x="2400300" y="1028700"/>
                  </a:cubicBezTo>
                  <a:cubicBezTo>
                    <a:pt x="2425700" y="994833"/>
                    <a:pt x="2442633" y="988483"/>
                    <a:pt x="2476500" y="939800"/>
                  </a:cubicBezTo>
                  <a:cubicBezTo>
                    <a:pt x="2510367" y="891117"/>
                    <a:pt x="2535767" y="833967"/>
                    <a:pt x="2603500" y="736600"/>
                  </a:cubicBezTo>
                  <a:cubicBezTo>
                    <a:pt x="2671233" y="639233"/>
                    <a:pt x="2791883" y="376767"/>
                    <a:pt x="2882900" y="355600"/>
                  </a:cubicBezTo>
                  <a:cubicBezTo>
                    <a:pt x="2973917" y="334433"/>
                    <a:pt x="3096683" y="550333"/>
                    <a:pt x="3149600" y="609600"/>
                  </a:cubicBezTo>
                  <a:cubicBezTo>
                    <a:pt x="3202517" y="668867"/>
                    <a:pt x="3179233" y="683683"/>
                    <a:pt x="3200400" y="711200"/>
                  </a:cubicBezTo>
                  <a:cubicBezTo>
                    <a:pt x="3221567" y="738717"/>
                    <a:pt x="3244850" y="764117"/>
                    <a:pt x="3276600" y="774700"/>
                  </a:cubicBezTo>
                  <a:cubicBezTo>
                    <a:pt x="3308350" y="785283"/>
                    <a:pt x="3335867" y="808567"/>
                    <a:pt x="3390900" y="774700"/>
                  </a:cubicBezTo>
                  <a:cubicBezTo>
                    <a:pt x="3445933" y="740833"/>
                    <a:pt x="3570817" y="624417"/>
                    <a:pt x="3606800" y="571500"/>
                  </a:cubicBezTo>
                  <a:cubicBezTo>
                    <a:pt x="3642783" y="518583"/>
                    <a:pt x="3600450" y="508000"/>
                    <a:pt x="3606800" y="457200"/>
                  </a:cubicBezTo>
                  <a:cubicBezTo>
                    <a:pt x="3613150" y="406400"/>
                    <a:pt x="3625850" y="323850"/>
                    <a:pt x="3644900" y="266700"/>
                  </a:cubicBezTo>
                  <a:cubicBezTo>
                    <a:pt x="3663950" y="209550"/>
                    <a:pt x="3668183" y="158750"/>
                    <a:pt x="3721100" y="114300"/>
                  </a:cubicBezTo>
                  <a:cubicBezTo>
                    <a:pt x="3774017" y="69850"/>
                    <a:pt x="3868208" y="34925"/>
                    <a:pt x="3962400" y="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5"/>
            <p:cNvGrpSpPr/>
            <p:nvPr/>
          </p:nvGrpSpPr>
          <p:grpSpPr>
            <a:xfrm>
              <a:off x="2076432" y="1928802"/>
              <a:ext cx="4084667" cy="2571768"/>
              <a:chOff x="2076432" y="1928802"/>
              <a:chExt cx="4084667" cy="257176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076432" y="3643314"/>
                <a:ext cx="1357322" cy="857256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428992" y="2786058"/>
                <a:ext cx="1357322" cy="857256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4803777" y="1928802"/>
                <a:ext cx="1357322" cy="857256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357950" y="2028758"/>
              <a:ext cx="1928826" cy="29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数据整体无序</a:t>
              </a:r>
            </a:p>
          </p:txBody>
        </p:sp>
        <p:grpSp>
          <p:nvGrpSpPr>
            <p:cNvPr id="3" name="组合 16"/>
            <p:cNvGrpSpPr/>
            <p:nvPr/>
          </p:nvGrpSpPr>
          <p:grpSpPr>
            <a:xfrm>
              <a:off x="3414704" y="2786058"/>
              <a:ext cx="4872072" cy="1428760"/>
              <a:chOff x="3414704" y="2786058"/>
              <a:chExt cx="4872072" cy="142876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929322" y="3571876"/>
                <a:ext cx="2357454" cy="29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分块后按块有序</a:t>
                </a: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 rot="10800000" flipV="1">
                <a:off x="3414704" y="3929066"/>
                <a:ext cx="2500330" cy="285752"/>
              </a:xfrm>
              <a:prstGeom prst="straightConnector1">
                <a:avLst/>
              </a:prstGeom>
              <a:ln w="28575">
                <a:solidFill>
                  <a:srgbClr val="F2980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9" idx="1"/>
              </p:cNvCxnSpPr>
              <p:nvPr/>
            </p:nvCxnSpPr>
            <p:spPr>
              <a:xfrm flipH="1" flipV="1">
                <a:off x="4786314" y="3500442"/>
                <a:ext cx="1143008" cy="216557"/>
              </a:xfrm>
              <a:prstGeom prst="straightConnector1">
                <a:avLst/>
              </a:prstGeom>
              <a:ln w="28575">
                <a:solidFill>
                  <a:srgbClr val="F2980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endCxn id="7" idx="2"/>
              </p:cNvCxnSpPr>
              <p:nvPr/>
            </p:nvCxnSpPr>
            <p:spPr>
              <a:xfrm rot="16200000" flipV="1">
                <a:off x="5298684" y="2969812"/>
                <a:ext cx="857256" cy="489747"/>
              </a:xfrm>
              <a:prstGeom prst="straightConnector1">
                <a:avLst/>
              </a:prstGeom>
              <a:ln w="28575">
                <a:solidFill>
                  <a:srgbClr val="F2980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椭圆 18"/>
            <p:cNvSpPr/>
            <p:nvPr/>
          </p:nvSpPr>
          <p:spPr>
            <a:xfrm>
              <a:off x="2100245" y="4070818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356298" y="3848103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024176" y="4071942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213554" y="3867153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714612" y="3905253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500430" y="3405187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713620" y="3162298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946984" y="3267074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4266074" y="3419474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418474" y="2889710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910140" y="2305042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785322" y="2000240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624520" y="2427744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500694" y="2580144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142380" y="2524119"/>
              <a:ext cx="144000" cy="144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576E8CF-FF8B-8645-72A4-370A4EFE48F3}"/>
              </a:ext>
            </a:extLst>
          </p:cNvPr>
          <p:cNvSpPr txBox="1"/>
          <p:nvPr/>
        </p:nvSpPr>
        <p:spPr>
          <a:xfrm>
            <a:off x="1060192" y="158067"/>
            <a:ext cx="194796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en-US" dirty="0"/>
              <a:t>、分块查找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0DF82E6-82B6-B407-6F25-66BFCF864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50" y="2159376"/>
            <a:ext cx="3626268" cy="362626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91FE78D-79C8-60E8-F322-AF2617A15BD6}"/>
              </a:ext>
            </a:extLst>
          </p:cNvPr>
          <p:cNvSpPr txBox="1"/>
          <p:nvPr/>
        </p:nvSpPr>
        <p:spPr>
          <a:xfrm>
            <a:off x="2871672" y="2651448"/>
            <a:ext cx="87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思路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2523779" y="1275755"/>
            <a:ext cx="7468331" cy="12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例如，设有一个线性表，其中包含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25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个元素，其关键字序列为：</a:t>
            </a:r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14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9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10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22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34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18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19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31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40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38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54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66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46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71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78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68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80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85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100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94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88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96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87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　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23780" y="2528101"/>
            <a:ext cx="7402635" cy="442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kumimoji="1" sz="1600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分块：将</a:t>
            </a:r>
            <a:r>
              <a:rPr lang="en-US" altLang="zh-CN" sz="1800" dirty="0"/>
              <a:t>n=25</a:t>
            </a:r>
            <a:r>
              <a:rPr lang="zh-CN" altLang="en-US" sz="1800" dirty="0"/>
              <a:t>个元素分为</a:t>
            </a:r>
            <a:r>
              <a:rPr lang="en-US" altLang="zh-CN" sz="1800" dirty="0"/>
              <a:t>b=5</a:t>
            </a:r>
            <a:r>
              <a:rPr lang="zh-CN" altLang="en-US" sz="1800" dirty="0"/>
              <a:t>块，每块中有</a:t>
            </a:r>
            <a:r>
              <a:rPr lang="en-US" altLang="zh-CN" sz="1800" dirty="0"/>
              <a:t>s=5</a:t>
            </a:r>
            <a:r>
              <a:rPr lang="zh-CN" altLang="en-US" sz="1800" dirty="0"/>
              <a:t>个元素。</a:t>
            </a:r>
            <a:endParaRPr lang="en-US" altLang="zh-CN" sz="1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E396451-EA2D-9DB3-F0EB-F67886E146A0}"/>
              </a:ext>
            </a:extLst>
          </p:cNvPr>
          <p:cNvSpPr txBox="1"/>
          <p:nvPr/>
        </p:nvSpPr>
        <p:spPr>
          <a:xfrm>
            <a:off x="1054714" y="158067"/>
            <a:ext cx="144783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分块查找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23B23A-D036-0281-35BE-253A5E07BD18}"/>
              </a:ext>
            </a:extLst>
          </p:cNvPr>
          <p:cNvGrpSpPr/>
          <p:nvPr/>
        </p:nvGrpSpPr>
        <p:grpSpPr>
          <a:xfrm>
            <a:off x="2523778" y="3135854"/>
            <a:ext cx="7294368" cy="3254188"/>
            <a:chOff x="999778" y="3135854"/>
            <a:chExt cx="7294368" cy="3254188"/>
          </a:xfrm>
        </p:grpSpPr>
        <p:grpSp>
          <p:nvGrpSpPr>
            <p:cNvPr id="2" name="组合 27"/>
            <p:cNvGrpSpPr/>
            <p:nvPr/>
          </p:nvGrpSpPr>
          <p:grpSpPr>
            <a:xfrm>
              <a:off x="1118112" y="3306361"/>
              <a:ext cx="6596838" cy="2551531"/>
              <a:chOff x="761244" y="3092047"/>
              <a:chExt cx="6596838" cy="2551531"/>
            </a:xfrm>
          </p:grpSpPr>
          <p:grpSp>
            <p:nvGrpSpPr>
              <p:cNvPr id="3" name="组合 14"/>
              <p:cNvGrpSpPr/>
              <p:nvPr/>
            </p:nvGrpSpPr>
            <p:grpSpPr>
              <a:xfrm>
                <a:off x="2120902" y="3357562"/>
                <a:ext cx="5237180" cy="2286016"/>
                <a:chOff x="1835150" y="3643312"/>
                <a:chExt cx="5237180" cy="2286016"/>
              </a:xfrm>
            </p:grpSpPr>
            <p:sp>
              <p:nvSpPr>
                <p:cNvPr id="188417" name="Freeform 1"/>
                <p:cNvSpPr>
                  <a:spLocks/>
                </p:cNvSpPr>
                <p:nvPr/>
              </p:nvSpPr>
              <p:spPr bwMode="auto">
                <a:xfrm>
                  <a:off x="1908175" y="3691066"/>
                  <a:ext cx="4751388" cy="369332"/>
                </a:xfrm>
                <a:custGeom>
                  <a:avLst/>
                  <a:gdLst/>
                  <a:ahLst/>
                  <a:cxnLst>
                    <a:cxn ang="0">
                      <a:pos x="0" y="1134"/>
                    </a:cxn>
                    <a:cxn ang="0">
                      <a:pos x="227" y="998"/>
                    </a:cxn>
                    <a:cxn ang="0">
                      <a:pos x="363" y="1089"/>
                    </a:cxn>
                    <a:cxn ang="0">
                      <a:pos x="589" y="1089"/>
                    </a:cxn>
                    <a:cxn ang="0">
                      <a:pos x="635" y="907"/>
                    </a:cxn>
                    <a:cxn ang="0">
                      <a:pos x="725" y="817"/>
                    </a:cxn>
                    <a:cxn ang="0">
                      <a:pos x="816" y="862"/>
                    </a:cxn>
                    <a:cxn ang="0">
                      <a:pos x="1134" y="862"/>
                    </a:cxn>
                    <a:cxn ang="0">
                      <a:pos x="1179" y="771"/>
                    </a:cxn>
                    <a:cxn ang="0">
                      <a:pos x="1315" y="590"/>
                    </a:cxn>
                    <a:cxn ang="0">
                      <a:pos x="1451" y="635"/>
                    </a:cxn>
                    <a:cxn ang="0">
                      <a:pos x="1542" y="680"/>
                    </a:cxn>
                    <a:cxn ang="0">
                      <a:pos x="1723" y="635"/>
                    </a:cxn>
                    <a:cxn ang="0">
                      <a:pos x="1769" y="590"/>
                    </a:cxn>
                    <a:cxn ang="0">
                      <a:pos x="1859" y="454"/>
                    </a:cxn>
                    <a:cxn ang="0">
                      <a:pos x="2041" y="408"/>
                    </a:cxn>
                    <a:cxn ang="0">
                      <a:pos x="2132" y="454"/>
                    </a:cxn>
                    <a:cxn ang="0">
                      <a:pos x="2268" y="499"/>
                    </a:cxn>
                    <a:cxn ang="0">
                      <a:pos x="2358" y="499"/>
                    </a:cxn>
                    <a:cxn ang="0">
                      <a:pos x="2449" y="363"/>
                    </a:cxn>
                    <a:cxn ang="0">
                      <a:pos x="2540" y="91"/>
                    </a:cxn>
                    <a:cxn ang="0">
                      <a:pos x="2676" y="91"/>
                    </a:cxn>
                    <a:cxn ang="0">
                      <a:pos x="2767" y="182"/>
                    </a:cxn>
                    <a:cxn ang="0">
                      <a:pos x="2857" y="182"/>
                    </a:cxn>
                    <a:cxn ang="0">
                      <a:pos x="2903" y="45"/>
                    </a:cxn>
                    <a:cxn ang="0">
                      <a:pos x="2993" y="0"/>
                    </a:cxn>
                  </a:cxnLst>
                  <a:rect l="0" t="0" r="r" b="b"/>
                  <a:pathLst>
                    <a:path w="2993" h="1134">
                      <a:moveTo>
                        <a:pt x="0" y="1134"/>
                      </a:moveTo>
                      <a:cubicBezTo>
                        <a:pt x="83" y="1070"/>
                        <a:pt x="166" y="1006"/>
                        <a:pt x="227" y="998"/>
                      </a:cubicBezTo>
                      <a:cubicBezTo>
                        <a:pt x="288" y="990"/>
                        <a:pt x="303" y="1074"/>
                        <a:pt x="363" y="1089"/>
                      </a:cubicBezTo>
                      <a:cubicBezTo>
                        <a:pt x="423" y="1104"/>
                        <a:pt x="544" y="1119"/>
                        <a:pt x="589" y="1089"/>
                      </a:cubicBezTo>
                      <a:cubicBezTo>
                        <a:pt x="634" y="1059"/>
                        <a:pt x="612" y="952"/>
                        <a:pt x="635" y="907"/>
                      </a:cubicBezTo>
                      <a:cubicBezTo>
                        <a:pt x="658" y="862"/>
                        <a:pt x="695" y="824"/>
                        <a:pt x="725" y="817"/>
                      </a:cubicBezTo>
                      <a:cubicBezTo>
                        <a:pt x="755" y="810"/>
                        <a:pt x="748" y="855"/>
                        <a:pt x="816" y="862"/>
                      </a:cubicBezTo>
                      <a:cubicBezTo>
                        <a:pt x="884" y="869"/>
                        <a:pt x="1074" y="877"/>
                        <a:pt x="1134" y="862"/>
                      </a:cubicBezTo>
                      <a:cubicBezTo>
                        <a:pt x="1194" y="847"/>
                        <a:pt x="1149" y="816"/>
                        <a:pt x="1179" y="771"/>
                      </a:cubicBezTo>
                      <a:cubicBezTo>
                        <a:pt x="1209" y="726"/>
                        <a:pt x="1270" y="613"/>
                        <a:pt x="1315" y="590"/>
                      </a:cubicBezTo>
                      <a:cubicBezTo>
                        <a:pt x="1360" y="567"/>
                        <a:pt x="1413" y="620"/>
                        <a:pt x="1451" y="635"/>
                      </a:cubicBezTo>
                      <a:cubicBezTo>
                        <a:pt x="1489" y="650"/>
                        <a:pt x="1497" y="680"/>
                        <a:pt x="1542" y="680"/>
                      </a:cubicBezTo>
                      <a:cubicBezTo>
                        <a:pt x="1587" y="680"/>
                        <a:pt x="1685" y="650"/>
                        <a:pt x="1723" y="635"/>
                      </a:cubicBezTo>
                      <a:cubicBezTo>
                        <a:pt x="1761" y="620"/>
                        <a:pt x="1746" y="620"/>
                        <a:pt x="1769" y="590"/>
                      </a:cubicBezTo>
                      <a:cubicBezTo>
                        <a:pt x="1792" y="560"/>
                        <a:pt x="1814" y="484"/>
                        <a:pt x="1859" y="454"/>
                      </a:cubicBezTo>
                      <a:cubicBezTo>
                        <a:pt x="1904" y="424"/>
                        <a:pt x="1996" y="408"/>
                        <a:pt x="2041" y="408"/>
                      </a:cubicBezTo>
                      <a:cubicBezTo>
                        <a:pt x="2086" y="408"/>
                        <a:pt x="2094" y="439"/>
                        <a:pt x="2132" y="454"/>
                      </a:cubicBezTo>
                      <a:cubicBezTo>
                        <a:pt x="2170" y="469"/>
                        <a:pt x="2230" y="492"/>
                        <a:pt x="2268" y="499"/>
                      </a:cubicBezTo>
                      <a:cubicBezTo>
                        <a:pt x="2306" y="506"/>
                        <a:pt x="2328" y="522"/>
                        <a:pt x="2358" y="499"/>
                      </a:cubicBezTo>
                      <a:cubicBezTo>
                        <a:pt x="2388" y="476"/>
                        <a:pt x="2419" y="431"/>
                        <a:pt x="2449" y="363"/>
                      </a:cubicBezTo>
                      <a:cubicBezTo>
                        <a:pt x="2479" y="295"/>
                        <a:pt x="2502" y="136"/>
                        <a:pt x="2540" y="91"/>
                      </a:cubicBezTo>
                      <a:cubicBezTo>
                        <a:pt x="2578" y="46"/>
                        <a:pt x="2638" y="76"/>
                        <a:pt x="2676" y="91"/>
                      </a:cubicBezTo>
                      <a:cubicBezTo>
                        <a:pt x="2714" y="106"/>
                        <a:pt x="2737" y="167"/>
                        <a:pt x="2767" y="182"/>
                      </a:cubicBezTo>
                      <a:cubicBezTo>
                        <a:pt x="2797" y="197"/>
                        <a:pt x="2834" y="205"/>
                        <a:pt x="2857" y="182"/>
                      </a:cubicBezTo>
                      <a:cubicBezTo>
                        <a:pt x="2880" y="159"/>
                        <a:pt x="2880" y="75"/>
                        <a:pt x="2903" y="45"/>
                      </a:cubicBezTo>
                      <a:cubicBezTo>
                        <a:pt x="2926" y="15"/>
                        <a:pt x="2959" y="7"/>
                        <a:pt x="2993" y="0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F29803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88418" name="Line 2"/>
                <p:cNvSpPr>
                  <a:spLocks noChangeShapeType="1"/>
                </p:cNvSpPr>
                <p:nvPr/>
              </p:nvSpPr>
              <p:spPr bwMode="auto">
                <a:xfrm>
                  <a:off x="1835150" y="5300663"/>
                  <a:ext cx="1008063" cy="0"/>
                </a:xfrm>
                <a:prstGeom prst="lin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 type="none" w="lg" len="lg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88419" name="Line 3"/>
                <p:cNvSpPr>
                  <a:spLocks noChangeShapeType="1"/>
                </p:cNvSpPr>
                <p:nvPr/>
              </p:nvSpPr>
              <p:spPr bwMode="auto">
                <a:xfrm>
                  <a:off x="2916238" y="4941888"/>
                  <a:ext cx="1008062" cy="0"/>
                </a:xfrm>
                <a:prstGeom prst="lin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 type="none" w="lg" len="lg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88420" name="Line 4"/>
                <p:cNvSpPr>
                  <a:spLocks noChangeShapeType="1"/>
                </p:cNvSpPr>
                <p:nvPr/>
              </p:nvSpPr>
              <p:spPr bwMode="auto">
                <a:xfrm>
                  <a:off x="3924300" y="4581525"/>
                  <a:ext cx="1008063" cy="0"/>
                </a:xfrm>
                <a:prstGeom prst="lin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 type="none" w="lg" len="lg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88421" name="Line 5"/>
                <p:cNvSpPr>
                  <a:spLocks noChangeShapeType="1"/>
                </p:cNvSpPr>
                <p:nvPr/>
              </p:nvSpPr>
              <p:spPr bwMode="auto">
                <a:xfrm>
                  <a:off x="4932363" y="4292600"/>
                  <a:ext cx="1008062" cy="0"/>
                </a:xfrm>
                <a:prstGeom prst="lin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 type="none" w="lg" len="lg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88422" name="Line 6"/>
                <p:cNvSpPr>
                  <a:spLocks noChangeShapeType="1"/>
                </p:cNvSpPr>
                <p:nvPr/>
              </p:nvSpPr>
              <p:spPr bwMode="auto">
                <a:xfrm>
                  <a:off x="5915025" y="3643312"/>
                  <a:ext cx="1008063" cy="0"/>
                </a:xfrm>
                <a:prstGeom prst="lin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 type="none" w="lg" len="lg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88423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2071670" y="4071941"/>
                  <a:ext cx="5000660" cy="1857387"/>
                </a:xfrm>
                <a:prstGeom prst="line">
                  <a:avLst/>
                </a:prstGeom>
                <a:ln>
                  <a:solidFill>
                    <a:srgbClr val="F29803"/>
                  </a:solidFill>
                  <a:headEnd/>
                  <a:tailEnd type="stealth" w="lg" len="lg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wrap="square" anchor="ctr">
                  <a:spAutoFit/>
                </a:bodyPr>
                <a:lstStyle/>
                <a:p>
                  <a:endParaRPr lang="zh-CN" altLang="en-US"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761244" y="3092047"/>
                <a:ext cx="1928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2980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数据特性：</a:t>
                </a:r>
              </a:p>
            </p:txBody>
          </p:sp>
        </p:grpSp>
        <p:grpSp>
          <p:nvGrpSpPr>
            <p:cNvPr id="4" name="组合 28"/>
            <p:cNvGrpSpPr/>
            <p:nvPr/>
          </p:nvGrpSpPr>
          <p:grpSpPr>
            <a:xfrm>
              <a:off x="2857166" y="3714752"/>
              <a:ext cx="5107816" cy="2526413"/>
              <a:chOff x="2500298" y="3500438"/>
              <a:chExt cx="5107816" cy="252641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36082" y="5688297"/>
                <a:ext cx="45720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每块建立一个</a:t>
                </a:r>
                <a:r>
                  <a:rPr kumimoji="1" lang="zh-CN" altLang="en-US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索引项  </a:t>
                </a:r>
                <a:r>
                  <a:rPr kumimoji="1" lang="zh-CN" altLang="en-US" sz="1600" dirty="0">
                    <a:solidFill>
                      <a:srgbClr val="52525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  <a:sym typeface="Wingdings"/>
                  </a:rPr>
                  <a:t> </a:t>
                </a:r>
                <a:r>
                  <a:rPr kumimoji="1" lang="zh-CN" altLang="en-US" sz="1600" dirty="0">
                    <a:solidFill>
                      <a:srgbClr val="F2980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索引表</a:t>
                </a:r>
                <a:endParaRPr lang="zh-CN" altLang="en-US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endParaRPr>
              </a:p>
            </p:txBody>
          </p:sp>
          <p:cxnSp>
            <p:nvCxnSpPr>
              <p:cNvPr id="19" name="直接箭头连接符 18"/>
              <p:cNvCxnSpPr/>
              <p:nvPr/>
            </p:nvCxnSpPr>
            <p:spPr>
              <a:xfrm rot="10800000">
                <a:off x="2500298" y="5072074"/>
                <a:ext cx="1071570" cy="571504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rot="16200000" flipV="1">
                <a:off x="3536149" y="4893479"/>
                <a:ext cx="928694" cy="428628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 rot="16200000" flipV="1">
                <a:off x="4250529" y="4750603"/>
                <a:ext cx="1143008" cy="214314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rot="5400000" flipH="1" flipV="1">
                <a:off x="5000628" y="4643446"/>
                <a:ext cx="1357322" cy="214314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5400000" flipH="1" flipV="1">
                <a:off x="5607851" y="4107661"/>
                <a:ext cx="1928826" cy="714380"/>
              </a:xfrm>
              <a:prstGeom prst="straightConnector1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4E50A37-7E74-CF87-F6DB-5C720B35E4B0}"/>
                </a:ext>
              </a:extLst>
            </p:cNvPr>
            <p:cNvSpPr/>
            <p:nvPr/>
          </p:nvSpPr>
          <p:spPr>
            <a:xfrm>
              <a:off x="999778" y="3135854"/>
              <a:ext cx="7294368" cy="3254188"/>
            </a:xfrm>
            <a:prstGeom prst="rect">
              <a:avLst/>
            </a:prstGeom>
            <a:noFill/>
            <a:ln w="38100">
              <a:solidFill>
                <a:srgbClr val="F298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2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F979BA7-A555-3828-64D1-6A5212247A02}"/>
              </a:ext>
            </a:extLst>
          </p:cNvPr>
          <p:cNvSpPr txBox="1"/>
          <p:nvPr/>
        </p:nvSpPr>
        <p:spPr>
          <a:xfrm>
            <a:off x="1064891" y="131172"/>
            <a:ext cx="2265364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/>
              <a:t>分块查找</a:t>
            </a:r>
            <a:r>
              <a:rPr lang="en-US" altLang="zh-CN" dirty="0"/>
              <a:t>k</a:t>
            </a:r>
            <a:r>
              <a:rPr lang="zh-CN" altLang="en-US" dirty="0"/>
              <a:t>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51594B-F8FC-2142-DD42-5DCE2624BB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3" t="19402" r="8052" b="13372"/>
          <a:stretch/>
        </p:blipFill>
        <p:spPr>
          <a:xfrm>
            <a:off x="1546503" y="1248021"/>
            <a:ext cx="5645189" cy="4610329"/>
          </a:xfrm>
          <a:prstGeom prst="rect">
            <a:avLst/>
          </a:prstGeom>
        </p:spPr>
      </p:pic>
      <p:sp>
        <p:nvSpPr>
          <p:cNvPr id="4" name="Text Box 394"/>
          <p:cNvSpPr txBox="1">
            <a:spLocks noChangeArrowheads="1"/>
          </p:cNvSpPr>
          <p:nvPr/>
        </p:nvSpPr>
        <p:spPr bwMode="auto">
          <a:xfrm>
            <a:off x="2324787" y="3271368"/>
            <a:ext cx="4275557" cy="1892094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en-US"/>
            </a:defPPr>
            <a:lvl1pPr marL="216000" indent="-216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r>
              <a:rPr lang="zh-CN" altLang="en-US"/>
              <a:t>在索引表（有序）中按关键字查找：可以顺序查找块，也可以二分查找块。</a:t>
            </a:r>
            <a:endParaRPr lang="en-US" altLang="zh-CN"/>
          </a:p>
          <a:p>
            <a:r>
              <a:rPr lang="zh-CN" altLang="en-US"/>
              <a:t>在对应的数据块（无序）中查找：只能顺序查找块中元素。</a:t>
            </a:r>
            <a:endParaRPr lang="zh-CN" altLang="en-US" dirty="0"/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97EECB5E-748A-A1C3-B91A-2D94EC61F57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1692" y="2220037"/>
            <a:ext cx="3701940" cy="363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758" name="Group 3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86728"/>
              </p:ext>
            </p:extLst>
          </p:nvPr>
        </p:nvGraphicFramePr>
        <p:xfrm>
          <a:off x="1703389" y="3809929"/>
          <a:ext cx="8785225" cy="1249680"/>
        </p:xfrm>
        <a:graphic>
          <a:graphicData uri="http://schemas.openxmlformats.org/drawingml/2006/table">
            <a:tbl>
              <a:tblPr/>
              <a:tblGrid>
                <a:gridCol w="35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71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78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68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94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22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7785" name="Group 3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21209"/>
              </p:ext>
            </p:extLst>
          </p:nvPr>
        </p:nvGraphicFramePr>
        <p:xfrm>
          <a:off x="4224339" y="1876410"/>
          <a:ext cx="2903537" cy="775018"/>
        </p:xfrm>
        <a:graphic>
          <a:graphicData uri="http://schemas.openxmlformats.org/drawingml/2006/table">
            <a:tbl>
              <a:tblPr/>
              <a:tblGrid>
                <a:gridCol w="58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9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786" name="Text Box 394"/>
          <p:cNvSpPr txBox="1">
            <a:spLocks noChangeArrowheads="1"/>
          </p:cNvSpPr>
          <p:nvPr/>
        </p:nvSpPr>
        <p:spPr bwMode="auto">
          <a:xfrm>
            <a:off x="5248910" y="1417914"/>
            <a:ext cx="9366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索引表</a:t>
            </a:r>
          </a:p>
        </p:txBody>
      </p:sp>
      <p:sp>
        <p:nvSpPr>
          <p:cNvPr id="187787" name="Text Box 395"/>
          <p:cNvSpPr txBox="1">
            <a:spLocks noChangeArrowheads="1"/>
          </p:cNvSpPr>
          <p:nvPr/>
        </p:nvSpPr>
        <p:spPr bwMode="auto">
          <a:xfrm>
            <a:off x="7248526" y="1872973"/>
            <a:ext cx="936625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kumimoji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defRPr>
            </a:lvl1pPr>
          </a:lstStyle>
          <a:p>
            <a:r>
              <a:rPr lang="en-US" altLang="zh-CN" dirty="0"/>
              <a:t>key</a:t>
            </a:r>
          </a:p>
        </p:txBody>
      </p:sp>
      <p:sp>
        <p:nvSpPr>
          <p:cNvPr id="187788" name="Text Box 396"/>
          <p:cNvSpPr txBox="1">
            <a:spLocks noChangeArrowheads="1"/>
          </p:cNvSpPr>
          <p:nvPr/>
        </p:nvSpPr>
        <p:spPr bwMode="auto">
          <a:xfrm>
            <a:off x="7248526" y="2304773"/>
            <a:ext cx="936625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kumimoji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defRPr>
            </a:lvl1pPr>
          </a:lstStyle>
          <a:p>
            <a:r>
              <a:rPr lang="en-US" altLang="zh-CN" dirty="0"/>
              <a:t>link</a:t>
            </a:r>
          </a:p>
        </p:txBody>
      </p:sp>
      <p:sp>
        <p:nvSpPr>
          <p:cNvPr id="187789" name="Freeform 397"/>
          <p:cNvSpPr>
            <a:spLocks/>
          </p:cNvSpPr>
          <p:nvPr/>
        </p:nvSpPr>
        <p:spPr bwMode="auto">
          <a:xfrm>
            <a:off x="1993900" y="2944411"/>
            <a:ext cx="2327275" cy="369332"/>
          </a:xfrm>
          <a:custGeom>
            <a:avLst/>
            <a:gdLst/>
            <a:ahLst/>
            <a:cxnLst>
              <a:cxn ang="0">
                <a:pos x="1504" y="0"/>
              </a:cxn>
              <a:cxn ang="0">
                <a:pos x="0" y="880"/>
              </a:cxn>
            </a:cxnLst>
            <a:rect l="0" t="0" r="r" b="b"/>
            <a:pathLst>
              <a:path w="1504" h="880">
                <a:moveTo>
                  <a:pt x="1504" y="0"/>
                </a:moveTo>
                <a:lnTo>
                  <a:pt x="0" y="88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headEnd type="none" w="med" len="med"/>
            <a:tailEnd type="stealth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187790" name="Freeform 398"/>
          <p:cNvSpPr>
            <a:spLocks/>
          </p:cNvSpPr>
          <p:nvPr/>
        </p:nvSpPr>
        <p:spPr bwMode="auto">
          <a:xfrm>
            <a:off x="3719514" y="3016608"/>
            <a:ext cx="1096962" cy="369332"/>
          </a:xfrm>
          <a:custGeom>
            <a:avLst/>
            <a:gdLst/>
            <a:ahLst/>
            <a:cxnLst>
              <a:cxn ang="0">
                <a:pos x="793" y="0"/>
              </a:cxn>
              <a:cxn ang="0">
                <a:pos x="0" y="880"/>
              </a:cxn>
            </a:cxnLst>
            <a:rect l="0" t="0" r="r" b="b"/>
            <a:pathLst>
              <a:path w="793" h="880">
                <a:moveTo>
                  <a:pt x="793" y="0"/>
                </a:moveTo>
                <a:lnTo>
                  <a:pt x="0" y="88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headEnd type="none" w="med" len="med"/>
            <a:tailEnd type="stealth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187791" name="Freeform 399"/>
          <p:cNvSpPr>
            <a:spLocks/>
          </p:cNvSpPr>
          <p:nvPr/>
        </p:nvSpPr>
        <p:spPr bwMode="auto">
          <a:xfrm>
            <a:off x="5375276" y="3011056"/>
            <a:ext cx="247389" cy="369332"/>
          </a:xfrm>
          <a:custGeom>
            <a:avLst/>
            <a:gdLst/>
            <a:ahLst/>
            <a:cxnLst>
              <a:cxn ang="0">
                <a:pos x="174" y="0"/>
              </a:cxn>
              <a:cxn ang="0">
                <a:pos x="0" y="864"/>
              </a:cxn>
            </a:cxnLst>
            <a:rect l="0" t="0" r="r" b="b"/>
            <a:pathLst>
              <a:path w="174" h="864">
                <a:moveTo>
                  <a:pt x="174" y="0"/>
                </a:moveTo>
                <a:lnTo>
                  <a:pt x="0" y="864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headEnd type="none" w="med" len="med"/>
            <a:tailEnd type="stealth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187792" name="Freeform 400"/>
          <p:cNvSpPr>
            <a:spLocks/>
          </p:cNvSpPr>
          <p:nvPr/>
        </p:nvSpPr>
        <p:spPr bwMode="auto">
          <a:xfrm>
            <a:off x="6461102" y="3021377"/>
            <a:ext cx="669763" cy="36933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8" y="880"/>
              </a:cxn>
            </a:cxnLst>
            <a:rect l="0" t="0" r="r" b="b"/>
            <a:pathLst>
              <a:path w="488" h="880">
                <a:moveTo>
                  <a:pt x="0" y="0"/>
                </a:moveTo>
                <a:lnTo>
                  <a:pt x="488" y="88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headEnd type="none" w="med" len="med"/>
            <a:tailEnd type="stealth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187793" name="Freeform 401"/>
          <p:cNvSpPr>
            <a:spLocks/>
          </p:cNvSpPr>
          <p:nvPr/>
        </p:nvSpPr>
        <p:spPr bwMode="auto">
          <a:xfrm>
            <a:off x="7048053" y="2940650"/>
            <a:ext cx="1856235" cy="36933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93" y="880"/>
              </a:cxn>
            </a:cxnLst>
            <a:rect l="0" t="0" r="r" b="b"/>
            <a:pathLst>
              <a:path w="1193" h="880">
                <a:moveTo>
                  <a:pt x="0" y="0"/>
                </a:moveTo>
                <a:lnTo>
                  <a:pt x="1193" y="88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headEnd type="none" w="med" len="med"/>
            <a:tailEnd type="stealth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187794" name="Text Box 402"/>
          <p:cNvSpPr txBox="1">
            <a:spLocks noChangeArrowheads="1"/>
          </p:cNvSpPr>
          <p:nvPr/>
        </p:nvSpPr>
        <p:spPr bwMode="auto">
          <a:xfrm>
            <a:off x="2738415" y="3387652"/>
            <a:ext cx="9366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主数据表</a:t>
            </a:r>
          </a:p>
        </p:txBody>
      </p:sp>
      <p:sp>
        <p:nvSpPr>
          <p:cNvPr id="187795" name="Text Box 403"/>
          <p:cNvSpPr txBox="1">
            <a:spLocks noChangeArrowheads="1"/>
          </p:cNvSpPr>
          <p:nvPr/>
        </p:nvSpPr>
        <p:spPr bwMode="auto">
          <a:xfrm>
            <a:off x="4095736" y="5072912"/>
            <a:ext cx="3857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分块查找的索引存储结构</a:t>
            </a:r>
          </a:p>
        </p:txBody>
      </p:sp>
      <p:sp>
        <p:nvSpPr>
          <p:cNvPr id="187796" name="Text Box 404"/>
          <p:cNvSpPr txBox="1">
            <a:spLocks noChangeArrowheads="1"/>
          </p:cNvSpPr>
          <p:nvPr/>
        </p:nvSpPr>
        <p:spPr bwMode="auto">
          <a:xfrm>
            <a:off x="3447588" y="5511832"/>
            <a:ext cx="5296824" cy="98415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 anchor="ctr">
            <a:spAutoFit/>
          </a:bodyPr>
          <a:lstStyle>
            <a:defPPr>
              <a:defRPr lang="en-US"/>
            </a:defPPr>
            <a:lvl1pPr marL="216000" indent="-216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）顺序查找索引表，比较</a:t>
            </a:r>
            <a:r>
              <a:rPr lang="en-US" altLang="zh-CN" dirty="0"/>
              <a:t>4</a:t>
            </a:r>
            <a:r>
              <a:rPr lang="zh-CN" altLang="en-US" dirty="0"/>
              <a:t>次</a:t>
            </a:r>
          </a:p>
          <a:p>
            <a:pPr>
              <a:spcBef>
                <a:spcPts val="0"/>
              </a:spcBef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）在对应块中查找，比较</a:t>
            </a:r>
            <a:r>
              <a:rPr lang="en-US" altLang="zh-CN" dirty="0"/>
              <a:t>4</a:t>
            </a:r>
            <a:r>
              <a:rPr lang="zh-CN" altLang="en-US" dirty="0"/>
              <a:t>次，共比较</a:t>
            </a:r>
            <a:r>
              <a:rPr lang="en-US" altLang="zh-CN" dirty="0"/>
              <a:t>8</a:t>
            </a:r>
            <a:r>
              <a:rPr lang="zh-CN" altLang="en-US" dirty="0"/>
              <a:t>次。</a:t>
            </a:r>
          </a:p>
        </p:txBody>
      </p:sp>
      <p:sp>
        <p:nvSpPr>
          <p:cNvPr id="187797" name="Oval 405"/>
          <p:cNvSpPr>
            <a:spLocks noChangeArrowheads="1"/>
          </p:cNvSpPr>
          <p:nvPr/>
        </p:nvSpPr>
        <p:spPr bwMode="auto">
          <a:xfrm>
            <a:off x="4288325" y="1787391"/>
            <a:ext cx="504000" cy="504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>
                <a:lumMod val="50000"/>
              </a:schemeClr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7799" name="Oval 407"/>
          <p:cNvSpPr>
            <a:spLocks noChangeArrowheads="1"/>
          </p:cNvSpPr>
          <p:nvPr/>
        </p:nvSpPr>
        <p:spPr bwMode="auto">
          <a:xfrm>
            <a:off x="4851888" y="1787391"/>
            <a:ext cx="504000" cy="504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>
                <a:lumMod val="50000"/>
              </a:schemeClr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7800" name="Oval 408"/>
          <p:cNvSpPr>
            <a:spLocks noChangeArrowheads="1"/>
          </p:cNvSpPr>
          <p:nvPr/>
        </p:nvSpPr>
        <p:spPr bwMode="auto">
          <a:xfrm>
            <a:off x="5415450" y="1787391"/>
            <a:ext cx="504000" cy="504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>
                <a:lumMod val="50000"/>
              </a:schemeClr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7801" name="Oval 409"/>
          <p:cNvSpPr>
            <a:spLocks noChangeArrowheads="1"/>
          </p:cNvSpPr>
          <p:nvPr/>
        </p:nvSpPr>
        <p:spPr bwMode="auto">
          <a:xfrm>
            <a:off x="5990125" y="1787391"/>
            <a:ext cx="504000" cy="504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>
                <a:lumMod val="50000"/>
              </a:schemeClr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7802" name="Oval 410"/>
          <p:cNvSpPr>
            <a:spLocks noChangeArrowheads="1"/>
          </p:cNvSpPr>
          <p:nvPr/>
        </p:nvSpPr>
        <p:spPr bwMode="auto">
          <a:xfrm>
            <a:off x="6959600" y="3972805"/>
            <a:ext cx="259766" cy="519351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/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7803" name="Oval 411"/>
          <p:cNvSpPr>
            <a:spLocks noChangeArrowheads="1"/>
          </p:cNvSpPr>
          <p:nvPr/>
        </p:nvSpPr>
        <p:spPr bwMode="auto">
          <a:xfrm>
            <a:off x="7299325" y="3972805"/>
            <a:ext cx="259766" cy="519351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/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7804" name="Oval 412"/>
          <p:cNvSpPr>
            <a:spLocks noChangeArrowheads="1"/>
          </p:cNvSpPr>
          <p:nvPr/>
        </p:nvSpPr>
        <p:spPr bwMode="auto">
          <a:xfrm>
            <a:off x="7667625" y="3972805"/>
            <a:ext cx="259766" cy="519351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/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7805" name="Oval 413"/>
          <p:cNvSpPr>
            <a:spLocks noChangeArrowheads="1"/>
          </p:cNvSpPr>
          <p:nvPr/>
        </p:nvSpPr>
        <p:spPr bwMode="auto">
          <a:xfrm>
            <a:off x="8024813" y="3972805"/>
            <a:ext cx="259766" cy="519351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/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6F98049-2CF7-622D-7A72-871A2379403E}"/>
              </a:ext>
            </a:extLst>
          </p:cNvPr>
          <p:cNvSpPr txBox="1"/>
          <p:nvPr/>
        </p:nvSpPr>
        <p:spPr>
          <a:xfrm>
            <a:off x="1077003" y="131172"/>
            <a:ext cx="2079415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分块查找演示</a:t>
            </a: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05F666DB-D823-0322-A3DC-26344C5F6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003" y="885870"/>
            <a:ext cx="6227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查找关键字为</a:t>
            </a: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80</a:t>
            </a:r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的元素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7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87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877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87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7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87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8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7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87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7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1878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8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1878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87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18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187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792" grpId="0" animBg="1"/>
      <p:bldP spid="187796" grpId="0" animBg="1"/>
      <p:bldP spid="187797" grpId="0" animBg="1"/>
      <p:bldP spid="187797" grpId="1" animBg="1"/>
      <p:bldP spid="187799" grpId="0" animBg="1"/>
      <p:bldP spid="187799" grpId="1" animBg="1"/>
      <p:bldP spid="187800" grpId="0" animBg="1"/>
      <p:bldP spid="187800" grpId="1" animBg="1"/>
      <p:bldP spid="187801" grpId="0" animBg="1"/>
      <p:bldP spid="187801" grpId="1" animBg="1"/>
      <p:bldP spid="187802" grpId="0" animBg="1"/>
      <p:bldP spid="187802" grpId="1" animBg="1"/>
      <p:bldP spid="187803" grpId="0" animBg="1"/>
      <p:bldP spid="187803" grpId="1" animBg="1"/>
      <p:bldP spid="187804" grpId="0" animBg="1"/>
      <p:bldP spid="187804" grpId="1" animBg="1"/>
      <p:bldP spid="187805" grpId="0" animBg="1"/>
      <p:bldP spid="187805" grpId="1" animBg="1"/>
      <p:bldP spid="187805" grpId="2" animBg="1"/>
      <p:bldP spid="28" grpId="0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3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865164"/>
              </p:ext>
            </p:extLst>
          </p:nvPr>
        </p:nvGraphicFramePr>
        <p:xfrm>
          <a:off x="2144238" y="2129562"/>
          <a:ext cx="2903537" cy="775018"/>
        </p:xfrm>
        <a:graphic>
          <a:graphicData uri="http://schemas.openxmlformats.org/drawingml/2006/table">
            <a:tbl>
              <a:tblPr/>
              <a:tblGrid>
                <a:gridCol w="58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9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25252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 Box 394"/>
          <p:cNvSpPr txBox="1">
            <a:spLocks noChangeArrowheads="1"/>
          </p:cNvSpPr>
          <p:nvPr/>
        </p:nvSpPr>
        <p:spPr bwMode="auto">
          <a:xfrm>
            <a:off x="3079275" y="1698888"/>
            <a:ext cx="9366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索引表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1244" y="4035446"/>
            <a:ext cx="5143536" cy="1815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 anchor="ctr">
            <a:spAutoFit/>
          </a:bodyPr>
          <a:lstStyle>
            <a:defPPr>
              <a:defRPr lang="en-US"/>
            </a:defPPr>
            <a:lvl1pPr marL="216000" indent="-216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r>
              <a:rPr lang="en-US" altLang="zh-CN"/>
              <a:t>typedef struct </a:t>
            </a:r>
            <a:endParaRPr lang="zh-CN" altLang="zh-CN"/>
          </a:p>
          <a:p>
            <a:r>
              <a:rPr lang="en-US" altLang="zh-CN"/>
              <a:t>{  KeyType key;  //KeyType</a:t>
            </a:r>
            <a:r>
              <a:rPr lang="zh-CN" altLang="zh-CN"/>
              <a:t>为关键字类型</a:t>
            </a:r>
          </a:p>
          <a:p>
            <a:r>
              <a:rPr lang="en-US" altLang="zh-CN"/>
              <a:t>   int link;	  //</a:t>
            </a:r>
            <a:r>
              <a:rPr lang="zh-CN" altLang="zh-CN"/>
              <a:t>指向对应块的起始下标</a:t>
            </a:r>
          </a:p>
          <a:p>
            <a:r>
              <a:rPr lang="en-US" altLang="zh-CN"/>
              <a:t>} IdxType;	  //</a:t>
            </a:r>
            <a:r>
              <a:rPr lang="zh-CN" altLang="zh-CN"/>
              <a:t>索引表元素类型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58749" y="3463942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IdxType</a:t>
            </a:r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I[0..b-1]</a:t>
            </a:r>
            <a:endParaRPr lang="zh-CN" altLang="en-US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2" name="左弧形箭头 11"/>
          <p:cNvSpPr/>
          <p:nvPr/>
        </p:nvSpPr>
        <p:spPr>
          <a:xfrm>
            <a:off x="3644435" y="3118894"/>
            <a:ext cx="214314" cy="571504"/>
          </a:xfrm>
          <a:prstGeom prst="curvedRightArrow">
            <a:avLst/>
          </a:prstGeom>
          <a:solidFill>
            <a:srgbClr val="F298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60CFD7-1F71-AF85-6BF1-DF5279401F7B}"/>
              </a:ext>
            </a:extLst>
          </p:cNvPr>
          <p:cNvSpPr txBox="1"/>
          <p:nvPr/>
        </p:nvSpPr>
        <p:spPr>
          <a:xfrm>
            <a:off x="1070372" y="131172"/>
            <a:ext cx="271099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分块查找算法设计</a:t>
            </a:r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B31A4938-3443-0576-54B5-5559DBAB2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76" y="1336009"/>
            <a:ext cx="4897789" cy="4897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2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781643"/>
              </p:ext>
            </p:extLst>
          </p:nvPr>
        </p:nvGraphicFramePr>
        <p:xfrm>
          <a:off x="6522987" y="2629097"/>
          <a:ext cx="2903537" cy="805498"/>
        </p:xfrm>
        <a:graphic>
          <a:graphicData uri="http://schemas.openxmlformats.org/drawingml/2006/table">
            <a:tbl>
              <a:tblPr/>
              <a:tblGrid>
                <a:gridCol w="58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9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29803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394"/>
          <p:cNvSpPr txBox="1">
            <a:spLocks noChangeArrowheads="1"/>
          </p:cNvSpPr>
          <p:nvPr/>
        </p:nvSpPr>
        <p:spPr bwMode="auto">
          <a:xfrm>
            <a:off x="7468072" y="2157069"/>
            <a:ext cx="9366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索引表</a:t>
            </a:r>
          </a:p>
        </p:txBody>
      </p:sp>
      <p:sp>
        <p:nvSpPr>
          <p:cNvPr id="5" name="Text Box 395"/>
          <p:cNvSpPr txBox="1">
            <a:spLocks noChangeArrowheads="1"/>
          </p:cNvSpPr>
          <p:nvPr/>
        </p:nvSpPr>
        <p:spPr bwMode="auto">
          <a:xfrm>
            <a:off x="9547174" y="2695588"/>
            <a:ext cx="9366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key</a:t>
            </a:r>
          </a:p>
        </p:txBody>
      </p:sp>
      <p:sp>
        <p:nvSpPr>
          <p:cNvPr id="6" name="Text Box 396"/>
          <p:cNvSpPr txBox="1">
            <a:spLocks noChangeArrowheads="1"/>
          </p:cNvSpPr>
          <p:nvPr/>
        </p:nvSpPr>
        <p:spPr bwMode="auto">
          <a:xfrm>
            <a:off x="9547174" y="3127388"/>
            <a:ext cx="9366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link</a:t>
            </a:r>
          </a:p>
        </p:txBody>
      </p:sp>
      <p:sp>
        <p:nvSpPr>
          <p:cNvPr id="7" name="Oval 405"/>
          <p:cNvSpPr>
            <a:spLocks noChangeArrowheads="1"/>
          </p:cNvSpPr>
          <p:nvPr/>
        </p:nvSpPr>
        <p:spPr bwMode="auto">
          <a:xfrm>
            <a:off x="6558696" y="2560174"/>
            <a:ext cx="504000" cy="504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>
                <a:lumMod val="50000"/>
              </a:schemeClr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Oval 407"/>
          <p:cNvSpPr>
            <a:spLocks noChangeArrowheads="1"/>
          </p:cNvSpPr>
          <p:nvPr/>
        </p:nvSpPr>
        <p:spPr bwMode="auto">
          <a:xfrm>
            <a:off x="7122259" y="2560174"/>
            <a:ext cx="504000" cy="504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>
                <a:lumMod val="50000"/>
              </a:schemeClr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" name="Oval 408"/>
          <p:cNvSpPr>
            <a:spLocks noChangeArrowheads="1"/>
          </p:cNvSpPr>
          <p:nvPr/>
        </p:nvSpPr>
        <p:spPr bwMode="auto">
          <a:xfrm>
            <a:off x="7685821" y="2560174"/>
            <a:ext cx="504000" cy="504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>
                <a:lumMod val="50000"/>
              </a:schemeClr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" name="Oval 409"/>
          <p:cNvSpPr>
            <a:spLocks noChangeArrowheads="1"/>
          </p:cNvSpPr>
          <p:nvPr/>
        </p:nvSpPr>
        <p:spPr bwMode="auto">
          <a:xfrm>
            <a:off x="8260496" y="2560174"/>
            <a:ext cx="504000" cy="504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 algn="ctr">
            <a:solidFill>
              <a:schemeClr val="bg1">
                <a:lumMod val="50000"/>
              </a:schemeClr>
            </a:solidFill>
            <a:round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组合 16"/>
          <p:cNvGrpSpPr/>
          <p:nvPr/>
        </p:nvGrpSpPr>
        <p:grpSpPr>
          <a:xfrm>
            <a:off x="5618615" y="3612797"/>
            <a:ext cx="4975263" cy="940836"/>
            <a:chOff x="1785918" y="2285992"/>
            <a:chExt cx="4975263" cy="940836"/>
          </a:xfrm>
        </p:grpSpPr>
        <p:sp>
          <p:nvSpPr>
            <p:cNvPr id="13" name="TextBox 12"/>
            <p:cNvSpPr txBox="1"/>
            <p:nvPr/>
          </p:nvSpPr>
          <p:spPr>
            <a:xfrm>
              <a:off x="1785918" y="2857496"/>
              <a:ext cx="4975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在</a:t>
              </a:r>
              <a:r>
                <a:rPr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中从前向后查找刚好大于等于</a:t>
              </a:r>
              <a:r>
                <a:rPr lang="en-US" altLang="zh-CN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k</a:t>
              </a:r>
              <a:r>
                <a:rPr lang="zh-CN" altLang="en-US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的索引元素</a:t>
              </a:r>
            </a:p>
          </p:txBody>
        </p:sp>
        <p:sp>
          <p:nvSpPr>
            <p:cNvPr id="14" name="下箭头 13"/>
            <p:cNvSpPr/>
            <p:nvPr/>
          </p:nvSpPr>
          <p:spPr>
            <a:xfrm>
              <a:off x="4143372" y="2285992"/>
              <a:ext cx="214314" cy="428628"/>
            </a:xfrm>
            <a:prstGeom prst="downArrow">
              <a:avLst/>
            </a:prstGeom>
            <a:solidFill>
              <a:srgbClr val="F29803"/>
            </a:solidFill>
            <a:ln>
              <a:solidFill>
                <a:srgbClr val="F29803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7" name="组合 17"/>
          <p:cNvGrpSpPr/>
          <p:nvPr/>
        </p:nvGrpSpPr>
        <p:grpSpPr>
          <a:xfrm>
            <a:off x="6045657" y="4684368"/>
            <a:ext cx="4177286" cy="955487"/>
            <a:chOff x="2212961" y="3357562"/>
            <a:chExt cx="4177286" cy="955487"/>
          </a:xfrm>
        </p:grpSpPr>
        <p:sp>
          <p:nvSpPr>
            <p:cNvPr id="12" name="TextBox 11"/>
            <p:cNvSpPr txBox="1"/>
            <p:nvPr/>
          </p:nvSpPr>
          <p:spPr>
            <a:xfrm>
              <a:off x="4247107" y="3389483"/>
              <a:ext cx="214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zh-CN" altLang="zh-CN" dirty="0"/>
                <a:t>折半查找索引表</a:t>
              </a:r>
              <a:endParaRPr lang="zh-CN" altLang="en-US" dirty="0"/>
            </a:p>
          </p:txBody>
        </p:sp>
        <p:sp>
          <p:nvSpPr>
            <p:cNvPr id="15" name="下箭头 14"/>
            <p:cNvSpPr/>
            <p:nvPr/>
          </p:nvSpPr>
          <p:spPr>
            <a:xfrm>
              <a:off x="4143372" y="3357562"/>
              <a:ext cx="214314" cy="428628"/>
            </a:xfrm>
            <a:prstGeom prst="downArrow">
              <a:avLst/>
            </a:prstGeom>
            <a:solidFill>
              <a:srgbClr val="F29803"/>
            </a:solidFill>
            <a:ln>
              <a:solidFill>
                <a:srgbClr val="F29803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12961" y="3943717"/>
              <a:ext cx="4143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defRPr>
              </a:lvl1pPr>
            </a:lstStyle>
            <a:p>
              <a:r>
                <a:rPr lang="zh-CN" altLang="en-US" dirty="0"/>
                <a:t>在</a:t>
              </a:r>
              <a:r>
                <a:rPr lang="en-US" altLang="zh-CN" dirty="0"/>
                <a:t>I</a:t>
              </a:r>
              <a:r>
                <a:rPr lang="zh-CN" altLang="en-US" dirty="0"/>
                <a:t>中查找≥</a:t>
              </a:r>
              <a:r>
                <a:rPr lang="en-US" altLang="zh-CN" dirty="0"/>
                <a:t>k</a:t>
              </a:r>
              <a:r>
                <a:rPr lang="zh-CN" altLang="en-US" dirty="0"/>
                <a:t>的最左边的索引元素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8DA5306-A180-52C2-CB63-600A62A48C9A}"/>
              </a:ext>
            </a:extLst>
          </p:cNvPr>
          <p:cNvSpPr txBox="1"/>
          <p:nvPr/>
        </p:nvSpPr>
        <p:spPr>
          <a:xfrm>
            <a:off x="1070371" y="131172"/>
            <a:ext cx="271099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分块查找算法设计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AD358E7-CED8-37D6-E727-B39CBF701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28" y="1680071"/>
            <a:ext cx="4483249" cy="4483249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6CD20DEC-61BD-185D-440B-2995C793A7F1}"/>
              </a:ext>
            </a:extLst>
          </p:cNvPr>
          <p:cNvSpPr txBox="1"/>
          <p:nvPr/>
        </p:nvSpPr>
        <p:spPr>
          <a:xfrm>
            <a:off x="2425870" y="3664126"/>
            <a:ext cx="2779584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查找关键字</a:t>
            </a:r>
            <a:r>
              <a:rPr lang="en-US" altLang="zh-CN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</a:t>
            </a:r>
            <a:r>
              <a:rPr lang="zh-CN" altLang="en-US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</a:t>
            </a:r>
            <a:r>
              <a:rPr lang="en-US" altLang="zh-CN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80</a:t>
            </a:r>
            <a:r>
              <a:rPr lang="zh-CN" altLang="en-US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的元素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0" grpId="0"/>
      <p:bldP spid="4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D300EAC-7578-4846-D0BE-D6E44DB48744}"/>
              </a:ext>
            </a:extLst>
          </p:cNvPr>
          <p:cNvGrpSpPr/>
          <p:nvPr/>
        </p:nvGrpSpPr>
        <p:grpSpPr>
          <a:xfrm>
            <a:off x="5823682" y="1646716"/>
            <a:ext cx="5000660" cy="4741412"/>
            <a:chOff x="1902903" y="1927576"/>
            <a:chExt cx="5000660" cy="4741412"/>
          </a:xfrm>
        </p:grpSpPr>
        <p:sp>
          <p:nvSpPr>
            <p:cNvPr id="5" name="TextBox 4"/>
            <p:cNvSpPr txBox="1"/>
            <p:nvPr/>
          </p:nvSpPr>
          <p:spPr>
            <a:xfrm>
              <a:off x="2568528" y="1927576"/>
              <a:ext cx="3714776" cy="43200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80000" tIns="108000" bIns="108000" rtlCol="0" anchor="ctr">
              <a:spAutoFit/>
            </a:bodyPr>
            <a:lstStyle>
              <a:defPPr>
                <a:defRPr lang="en-US"/>
              </a:defPPr>
              <a:lvl1pPr marL="216000" indent="-216000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itchFamily="18" charset="0"/>
                </a:defRPr>
              </a:lvl1pPr>
            </a:lstStyle>
            <a:p>
              <a:pPr marL="0" indent="0">
                <a:buNone/>
              </a:pPr>
              <a:r>
                <a:rPr lang="zh-CN" altLang="en-US" dirty="0">
                  <a:sym typeface="Wingdings"/>
                </a:rPr>
                <a:t> </a:t>
              </a:r>
              <a:r>
                <a:rPr lang="zh-CN" altLang="en-US" dirty="0"/>
                <a:t>如果</a:t>
              </a:r>
              <a:r>
                <a:rPr lang="en-US" altLang="zh-CN" dirty="0"/>
                <a:t>I[</a:t>
              </a:r>
              <a:r>
                <a:rPr lang="en-US" altLang="zh-CN" dirty="0" err="1"/>
                <a:t>low..high</a:t>
              </a:r>
              <a:r>
                <a:rPr lang="en-US" altLang="zh-CN" dirty="0"/>
                <a:t>]</a:t>
              </a:r>
              <a:r>
                <a:rPr lang="zh-CN" altLang="en-US" dirty="0"/>
                <a:t>不空：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88787" y="2523123"/>
              <a:ext cx="2428892" cy="369332"/>
            </a:xfrm>
            <a:prstGeom prst="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mid=(low+high)/2</a:t>
              </a:r>
              <a:endPara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02903" y="3814564"/>
              <a:ext cx="2000264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I[low..mid-1]</a:t>
              </a:r>
            </a:p>
            <a:p>
              <a:pPr algn="ctr"/>
              <a:r>
                <a:rPr lang="en-US" altLang="zh-CN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≤</a:t>
              </a:r>
              <a:r>
                <a:rPr lang="en-US" altLang="zh-CN" i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k</a:t>
              </a:r>
              <a:endParaRPr lang="zh-CN" altLang="en-US" i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74737" y="3814564"/>
              <a:ext cx="1928826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I[mid+1..high]</a:t>
              </a: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&gt; </a:t>
              </a:r>
              <a:r>
                <a:rPr lang="en-US" altLang="zh-CN" i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k</a:t>
              </a:r>
              <a:endParaRPr lang="zh-CN" altLang="en-US" i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 rot="5400000">
              <a:off x="3224509" y="3058909"/>
              <a:ext cx="928691" cy="57150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974341" y="3094627"/>
              <a:ext cx="1785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k</a:t>
              </a:r>
              <a:r>
                <a:rPr lang="en-US" altLang="zh-CN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≤I[mid].key</a:t>
              </a:r>
              <a:endParaRPr lang="zh-CN" altLang="en-US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 rot="16200000" flipH="1">
              <a:off x="4619244" y="3092934"/>
              <a:ext cx="925302" cy="50006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6175" y="3094627"/>
              <a:ext cx="1785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k</a:t>
              </a:r>
              <a:r>
                <a:rPr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&gt;I[mid].key</a:t>
              </a:r>
              <a:endPara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68528" y="4845432"/>
              <a:ext cx="3643338" cy="57987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80000" tIns="108000" bIns="108000" rtlCol="0" anchor="ctr">
              <a:spAutoFit/>
            </a:bodyPr>
            <a:lstStyle>
              <a:defPPr>
                <a:defRPr lang="en-US"/>
              </a:defPPr>
              <a:lvl1pPr indent="0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itchFamily="18" charset="0"/>
                </a:defRPr>
              </a:lvl1pPr>
            </a:lstStyle>
            <a:p>
              <a:r>
                <a:rPr lang="zh-CN" altLang="en-US">
                  <a:sym typeface="Wingdings"/>
                </a:rPr>
                <a:t> </a:t>
              </a:r>
              <a:r>
                <a:rPr lang="zh-CN" altLang="en-US"/>
                <a:t>如果</a:t>
              </a:r>
              <a:r>
                <a:rPr lang="en-US" altLang="zh-CN"/>
                <a:t>I[low..high]</a:t>
              </a:r>
              <a:r>
                <a:rPr lang="zh-CN" altLang="en-US"/>
                <a:t>空：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68594" y="5573928"/>
              <a:ext cx="3143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I[</a:t>
              </a:r>
              <a:r>
                <a:rPr lang="en-US" altLang="zh-CN" dirty="0" err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low..high</a:t>
              </a:r>
              <a:r>
                <a:rPr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] I[</a:t>
              </a:r>
              <a:r>
                <a:rPr lang="en-US" altLang="zh-CN" b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high+1</a:t>
              </a:r>
              <a:r>
                <a:rPr lang="en-US" altLang="zh-CN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]</a:t>
              </a:r>
              <a:endPara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grpSp>
          <p:nvGrpSpPr>
            <p:cNvPr id="2" name="组合 24"/>
            <p:cNvGrpSpPr/>
            <p:nvPr/>
          </p:nvGrpSpPr>
          <p:grpSpPr>
            <a:xfrm>
              <a:off x="4026370" y="5943260"/>
              <a:ext cx="2428892" cy="725728"/>
              <a:chOff x="2428860" y="5215744"/>
              <a:chExt cx="2428892" cy="725728"/>
            </a:xfrm>
          </p:grpSpPr>
          <p:cxnSp>
            <p:nvCxnSpPr>
              <p:cNvPr id="23" name="直接箭头连接符 22"/>
              <p:cNvCxnSpPr/>
              <p:nvPr/>
            </p:nvCxnSpPr>
            <p:spPr>
              <a:xfrm rot="5400000" flipH="1" flipV="1">
                <a:off x="3286116" y="5357826"/>
                <a:ext cx="285752" cy="1588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2428860" y="5572140"/>
                <a:ext cx="2428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2980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≥</a:t>
                </a:r>
                <a:r>
                  <a:rPr lang="en-US" altLang="zh-CN" b="1" i="1" dirty="0">
                    <a:solidFill>
                      <a:srgbClr val="F2980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k</a:t>
                </a:r>
                <a:r>
                  <a:rPr lang="zh-CN" altLang="en-US" b="1" dirty="0">
                    <a:solidFill>
                      <a:srgbClr val="F29803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的最左边的元素</a:t>
                </a:r>
              </a:p>
            </p:txBody>
          </p:sp>
        </p:grp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B2BE458-8CA1-758A-B7D6-BDE08C941FBF}"/>
              </a:ext>
            </a:extLst>
          </p:cNvPr>
          <p:cNvSpPr txBox="1"/>
          <p:nvPr/>
        </p:nvSpPr>
        <p:spPr>
          <a:xfrm>
            <a:off x="1064892" y="131172"/>
            <a:ext cx="271099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分块查找算法设计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F706D73-0125-4B81-8AB7-B446F43A80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0" y="1362754"/>
            <a:ext cx="5144057" cy="514405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121C7D8-83F9-4F67-C152-189A400877C8}"/>
              </a:ext>
            </a:extLst>
          </p:cNvPr>
          <p:cNvSpPr txBox="1"/>
          <p:nvPr/>
        </p:nvSpPr>
        <p:spPr>
          <a:xfrm>
            <a:off x="2282428" y="3641516"/>
            <a:ext cx="2754031" cy="879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在</a:t>
            </a:r>
            <a:r>
              <a:rPr lang="en-US" altLang="zh-CN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I[</a:t>
            </a:r>
            <a:r>
              <a:rPr lang="en-US" altLang="zh-CN" b="1" dirty="0" err="1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low..high</a:t>
            </a:r>
            <a:r>
              <a:rPr lang="en-US" altLang="zh-CN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</a:t>
            </a:r>
            <a:r>
              <a:rPr lang="zh-CN" altLang="en-US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中查找≥</a:t>
            </a:r>
            <a:r>
              <a:rPr lang="en-US" altLang="zh-CN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</a:t>
            </a:r>
            <a:r>
              <a:rPr lang="zh-CN" altLang="en-US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的最左边的索引元素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8C94D2-41C9-CD8A-4938-9E920B67A8AF}"/>
              </a:ext>
            </a:extLst>
          </p:cNvPr>
          <p:cNvSpPr txBox="1"/>
          <p:nvPr/>
        </p:nvSpPr>
        <p:spPr>
          <a:xfrm>
            <a:off x="1071147" y="119742"/>
            <a:ext cx="2940228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en-US" dirty="0"/>
              <a:t>、查找的数据组织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EF15FC9-5D99-FCF5-C8E4-C2F79F532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647" y="2950345"/>
            <a:ext cx="1421477" cy="49510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/>
          <a:p>
            <a:pPr marL="216000" indent="-2160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顺序表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F6CA5CEC-3941-7AAE-69E2-992BC09DB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468" y="3607304"/>
            <a:ext cx="4973774" cy="1424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若在查找的同时对表做修改操作（如插入和删除），则相应的表称之为</a:t>
            </a:r>
            <a:r>
              <a:rPr kumimoji="1" lang="zh-CN" altLang="en-US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动态查找表</a:t>
            </a:r>
            <a:r>
              <a:rPr kumimoji="1" lang="zh-CN" altLang="en-US" sz="2000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；否则称之为</a:t>
            </a:r>
            <a:r>
              <a:rPr kumimoji="1" lang="zh-CN" altLang="en-US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静态查找表</a:t>
            </a:r>
            <a:r>
              <a:rPr kumimoji="1" lang="zh-CN" altLang="en-US" sz="2000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086BFF7-30FA-BDE2-6E23-9189C68195CB}"/>
              </a:ext>
            </a:extLst>
          </p:cNvPr>
          <p:cNvGrpSpPr/>
          <p:nvPr/>
        </p:nvGrpSpPr>
        <p:grpSpPr>
          <a:xfrm>
            <a:off x="1637174" y="2106472"/>
            <a:ext cx="2370057" cy="517276"/>
            <a:chOff x="1396241" y="2304668"/>
            <a:chExt cx="1784996" cy="48000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3958B72-0ADF-B3A0-DC59-18ECBF174ED7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95E9909-761C-12B7-E055-1A302FF1B777}"/>
                </a:ext>
              </a:extLst>
            </p:cNvPr>
            <p:cNvSpPr txBox="1"/>
            <p:nvPr/>
          </p:nvSpPr>
          <p:spPr>
            <a:xfrm>
              <a:off x="1433296" y="2373311"/>
              <a:ext cx="1728588" cy="342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采用何种存储结构？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3A5627C6-AC36-4B28-5966-D93638A7D60C}"/>
              </a:ext>
            </a:extLst>
          </p:cNvPr>
          <p:cNvSpPr txBox="1"/>
          <p:nvPr/>
        </p:nvSpPr>
        <p:spPr>
          <a:xfrm>
            <a:off x="3525675" y="2950345"/>
            <a:ext cx="1238821" cy="49510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en-US"/>
            </a:defPPr>
            <a:lvl1pPr marL="216000" indent="-216000">
              <a:spcBef>
                <a:spcPct val="50000"/>
              </a:spcBef>
              <a:buFont typeface="Arial" panose="020B0604020202020204" pitchFamily="34" charset="0"/>
              <a:buChar char="•"/>
              <a:defRPr kumimoji="1" sz="2000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链表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D594DE7-9708-77A3-2166-BD710532C337}"/>
              </a:ext>
            </a:extLst>
          </p:cNvPr>
          <p:cNvSpPr txBox="1"/>
          <p:nvPr/>
        </p:nvSpPr>
        <p:spPr>
          <a:xfrm>
            <a:off x="5171047" y="2950345"/>
            <a:ext cx="1326427" cy="49510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>
            <a:defPPr>
              <a:defRPr lang="en-US"/>
            </a:defPPr>
            <a:lvl1pPr marL="216000" indent="-216000">
              <a:spcBef>
                <a:spcPct val="50000"/>
              </a:spcBef>
              <a:buFont typeface="Arial" panose="020B0604020202020204" pitchFamily="34" charset="0"/>
              <a:buChar char="•"/>
              <a:defRPr kumimoji="1" sz="2000"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2C6F9BB-A8D6-EE71-442E-EA9F4D359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98" y="1403613"/>
            <a:ext cx="4751528" cy="475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66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71485" y="1346739"/>
            <a:ext cx="5672496" cy="50741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int </a:t>
            </a:r>
            <a:r>
              <a:rPr lang="en-US" altLang="zh-CN" sz="14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IdxSearch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</a:t>
            </a:r>
            <a:r>
              <a:rPr lang="en-US" altLang="zh-CN" sz="14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IdxType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I[],int </a:t>
            </a:r>
            <a:r>
              <a:rPr lang="en-US" altLang="zh-CN" sz="14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b,RecType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R[],int </a:t>
            </a:r>
            <a:r>
              <a:rPr lang="en-US" altLang="zh-CN" sz="14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n,KeyType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k) 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{  int s=(n+b-1)/b;		//s</a:t>
            </a:r>
            <a:r>
              <a:rPr lang="zh-CN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为每块的元素个数，</a:t>
            </a:r>
            <a:r>
              <a:rPr lang="zh-CN" altLang="en-US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即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s=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Symbol"/>
              </a:rPr>
              <a:t>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n/b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Symbol"/>
              </a:rPr>
              <a:t>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int low=0,high=b-1,mid,i;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while (low&lt;=high)	 	//</a:t>
            </a:r>
            <a:r>
              <a:rPr lang="zh-CN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折半查找，找到的位置为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high+1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{  mid=(</a:t>
            </a:r>
            <a:r>
              <a:rPr lang="en-US" altLang="zh-CN" sz="14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low+high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)/2;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if (I[mid].key&gt;=k)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   high=mid-1;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else 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   low=mid+1;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}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//</a:t>
            </a:r>
            <a:r>
              <a:rPr lang="zh-CN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在主数据表</a:t>
            </a:r>
            <a:r>
              <a:rPr lang="zh-CN" altLang="en-US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的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high+1</a:t>
            </a:r>
            <a:r>
              <a:rPr lang="zh-CN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块中进行顺序查找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</a:t>
            </a:r>
            <a:r>
              <a:rPr lang="en-US" altLang="zh-CN" sz="14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=I[high+1].link;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while (</a:t>
            </a:r>
            <a:r>
              <a:rPr lang="en-US" altLang="zh-CN" sz="14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&lt;=I[high+1].link+s-1 &amp;&amp; R[</a:t>
            </a:r>
            <a:r>
              <a:rPr lang="en-US" altLang="zh-CN" sz="14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].key!=k)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</a:t>
            </a:r>
            <a:r>
              <a:rPr lang="en-US" altLang="zh-CN" sz="14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++;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if (</a:t>
            </a:r>
            <a:r>
              <a:rPr lang="en-US" altLang="zh-CN" sz="14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&lt;=I[high+1].link+s-1)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return i+1;		//</a:t>
            </a:r>
            <a:r>
              <a:rPr lang="zh-CN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查找成功，返回该元素的逻辑序号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else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return 0;		//</a:t>
            </a:r>
            <a:r>
              <a:rPr lang="zh-CN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查找失败，返回</a:t>
            </a: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0</a:t>
            </a:r>
            <a:endParaRPr lang="zh-CN" altLang="zh-CN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}</a:t>
            </a:r>
            <a:endParaRPr lang="zh-CN" altLang="en-US" sz="1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pSp>
        <p:nvGrpSpPr>
          <p:cNvPr id="2" name="组合 7"/>
          <p:cNvGrpSpPr/>
          <p:nvPr/>
        </p:nvGrpSpPr>
        <p:grpSpPr>
          <a:xfrm>
            <a:off x="7186171" y="3421648"/>
            <a:ext cx="3143272" cy="369332"/>
            <a:chOff x="3286116" y="3143248"/>
            <a:chExt cx="3143272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3786182" y="3143248"/>
              <a:ext cx="2643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对应的块为</a:t>
              </a:r>
              <a:r>
                <a:rPr lang="en-US" altLang="zh-CN" b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high+1</a:t>
              </a:r>
              <a:endParaRPr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7" name="右箭头 6"/>
            <p:cNvSpPr/>
            <p:nvPr/>
          </p:nvSpPr>
          <p:spPr>
            <a:xfrm>
              <a:off x="3286116" y="3245932"/>
              <a:ext cx="428628" cy="214314"/>
            </a:xfrm>
            <a:prstGeom prst="rightArrow">
              <a:avLst/>
            </a:prstGeom>
            <a:solidFill>
              <a:srgbClr val="F29803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E8137E4-A405-EAD8-03C5-80526DCC84F7}"/>
              </a:ext>
            </a:extLst>
          </p:cNvPr>
          <p:cNvSpPr txBox="1"/>
          <p:nvPr/>
        </p:nvSpPr>
        <p:spPr>
          <a:xfrm>
            <a:off x="1075846" y="131172"/>
            <a:ext cx="271099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分块查找算法设计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D1C115-CBA5-7A19-51D4-ACD08B1BE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16" t="12455" r="7871" b="12256"/>
          <a:stretch/>
        </p:blipFill>
        <p:spPr>
          <a:xfrm>
            <a:off x="1075846" y="1809601"/>
            <a:ext cx="4050506" cy="36516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2665" y="3606314"/>
            <a:ext cx="2924282" cy="129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采用折半查找索引表的分块查找算法如下（索引表</a:t>
            </a:r>
            <a:r>
              <a:rPr lang="en-US" altLang="zh-CN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zh-CN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的长度为</a:t>
            </a:r>
            <a:r>
              <a:rPr lang="en-US" altLang="zh-CN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b</a:t>
            </a:r>
            <a:r>
              <a:rPr lang="zh-CN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）：</a:t>
            </a:r>
            <a:endParaRPr lang="zh-CN" altLang="en-US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5029" y="1664940"/>
            <a:ext cx="685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分块查找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含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两次查找过程（所以分块查找最少需要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次关键字比较）</a:t>
            </a:r>
            <a:endParaRPr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0762" y="2455671"/>
            <a:ext cx="668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整个查找过程的平均查找长度，是两次查找的平均查找长度之和</a:t>
            </a:r>
            <a:endParaRPr lang="zh-CN" altLang="en-US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5932088" y="2064840"/>
            <a:ext cx="214314" cy="432000"/>
          </a:xfrm>
          <a:prstGeom prst="downArrow">
            <a:avLst/>
          </a:prstGeom>
          <a:solidFill>
            <a:srgbClr val="F29803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82697" y="3303480"/>
            <a:ext cx="7858180" cy="12600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 anchor="t">
            <a:spAutoFit/>
          </a:bodyPr>
          <a:lstStyle>
            <a:defPPr>
              <a:defRPr lang="en-US"/>
            </a:defPPr>
            <a:lvl1pPr marL="216000" indent="-216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r>
              <a:rPr lang="zh-CN" altLang="zh-CN" dirty="0"/>
              <a:t>若以折半查找来确定元素所在的块，则成功时的平均查找长度为：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9083" y="3848548"/>
            <a:ext cx="7551392" cy="52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282697" y="4778474"/>
            <a:ext cx="7858180" cy="12600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 anchor="t">
            <a:spAutoFit/>
          </a:bodyPr>
          <a:lstStyle>
            <a:defPPr>
              <a:defRPr lang="en-US"/>
            </a:defPPr>
            <a:lvl1pPr marL="216000" indent="-216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r>
              <a:rPr lang="zh-CN" altLang="zh-CN"/>
              <a:t>若以顺序查找来确定元素所在的块，则成功时的平均查找长度为：</a:t>
            </a:r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9083" y="5348747"/>
            <a:ext cx="6705566" cy="55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B9EFF2A-FED8-12D5-0E81-5877D574FA1B}"/>
              </a:ext>
            </a:extLst>
          </p:cNvPr>
          <p:cNvSpPr txBox="1"/>
          <p:nvPr/>
        </p:nvSpPr>
        <p:spPr>
          <a:xfrm>
            <a:off x="1070363" y="131172"/>
            <a:ext cx="271099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算法的时间复杂度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9" grpId="0" animBg="1"/>
      <p:bldP spid="10" grpId="0" animBg="1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62145AC-A0D0-6CDA-4882-B02230CC1D0F}"/>
              </a:ext>
            </a:extLst>
          </p:cNvPr>
          <p:cNvSpPr txBox="1"/>
          <p:nvPr/>
        </p:nvSpPr>
        <p:spPr>
          <a:xfrm>
            <a:off x="1086793" y="131172"/>
            <a:ext cx="816249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示例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C2F33EE-15A0-B40E-F06B-3E2CBA119C9C}"/>
              </a:ext>
            </a:extLst>
          </p:cNvPr>
          <p:cNvGrpSpPr/>
          <p:nvPr/>
        </p:nvGrpSpPr>
        <p:grpSpPr>
          <a:xfrm>
            <a:off x="2321785" y="1902669"/>
            <a:ext cx="4574644" cy="3813586"/>
            <a:chOff x="742278" y="1565239"/>
            <a:chExt cx="4574644" cy="3813586"/>
          </a:xfrm>
        </p:grpSpPr>
        <p:sp>
          <p:nvSpPr>
            <p:cNvPr id="3" name="TextBox 2"/>
            <p:cNvSpPr txBox="1"/>
            <p:nvPr/>
          </p:nvSpPr>
          <p:spPr>
            <a:xfrm>
              <a:off x="915224" y="2608517"/>
              <a:ext cx="4384381" cy="225876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如果在</a:t>
              </a:r>
              <a:r>
                <a:rPr lang="en-US" b="1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</a:t>
              </a:r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个元素中查找其中任何一个元素至少要比较</a:t>
              </a:r>
              <a:r>
                <a:rPr 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次，则所用的查找方法有可能是（  ）。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    A.</a:t>
              </a:r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折半查找</a:t>
              </a:r>
              <a:r>
                <a:rPr 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		B.</a:t>
              </a:r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分块查找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    C.</a:t>
              </a:r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顺序查找</a:t>
              </a:r>
              <a:r>
                <a:rPr 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		D.</a:t>
              </a:r>
              <a:r>
                <a:rPr lang="zh-CN" altLang="en-US" b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以上都不对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AD28C64-20E4-BB51-F462-D7D099FB5E0F}"/>
                </a:ext>
              </a:extLst>
            </p:cNvPr>
            <p:cNvGrpSpPr/>
            <p:nvPr/>
          </p:nvGrpSpPr>
          <p:grpSpPr>
            <a:xfrm>
              <a:off x="2515596" y="1689521"/>
              <a:ext cx="1000100" cy="785817"/>
              <a:chOff x="808469" y="1441384"/>
              <a:chExt cx="1000100" cy="785817"/>
            </a:xfrm>
          </p:grpSpPr>
          <p:sp>
            <p:nvSpPr>
              <p:cNvPr id="14" name="Oval 20">
                <a:extLst>
                  <a:ext uri="{FF2B5EF4-FFF2-40B4-BE49-F238E27FC236}">
                    <a16:creationId xmlns:a16="http://schemas.microsoft.com/office/drawing/2014/main" id="{5B954150-4212-CA38-2952-76AB3C308D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8469" y="1441384"/>
                <a:ext cx="1000100" cy="785817"/>
              </a:xfrm>
              <a:prstGeom prst="ellipse">
                <a:avLst/>
              </a:prstGeom>
              <a:solidFill>
                <a:srgbClr val="F29803"/>
              </a:solidFill>
              <a:ln w="38100">
                <a:solidFill>
                  <a:srgbClr val="F2980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Calibri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 Box 23">
                <a:extLst>
                  <a:ext uri="{FF2B5EF4-FFF2-40B4-BE49-F238E27FC236}">
                    <a16:creationId xmlns:a16="http://schemas.microsoft.com/office/drawing/2014/main" id="{DEDE5214-698E-07D0-4252-1665F1C9CA3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860559" y="1644372"/>
                <a:ext cx="874446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Consolas" pitchFamily="49" charset="0"/>
                  </a:rPr>
                  <a:t>示例</a:t>
                </a: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616DACC-CE64-0243-12E3-083BEC3D382D}"/>
                </a:ext>
              </a:extLst>
            </p:cNvPr>
            <p:cNvSpPr/>
            <p:nvPr/>
          </p:nvSpPr>
          <p:spPr>
            <a:xfrm>
              <a:off x="742278" y="1565239"/>
              <a:ext cx="4574644" cy="381358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084D4FA-AD1A-141D-2A5F-5B37055C09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48518" y="1902668"/>
            <a:ext cx="3813587" cy="38135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38627" y="2517649"/>
            <a:ext cx="101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答：</a:t>
            </a:r>
            <a:r>
              <a:rPr lang="en-US" altLang="zh-CN" sz="2400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B</a:t>
            </a:r>
            <a:endParaRPr lang="zh-CN" altLang="en-US" sz="24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965380BA-6BCD-CC51-53FA-984F8A2550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4546" cy="64500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944A94-7404-2EEB-FB62-6BD471B434B1}"/>
              </a:ext>
            </a:extLst>
          </p:cNvPr>
          <p:cNvSpPr txBox="1"/>
          <p:nvPr/>
        </p:nvSpPr>
        <p:spPr>
          <a:xfrm>
            <a:off x="2674024" y="6489197"/>
            <a:ext cx="65480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10053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E6CF6A-36A7-681F-D4B2-D1EBB41562D3}"/>
              </a:ext>
            </a:extLst>
          </p:cNvPr>
          <p:cNvSpPr txBox="1"/>
          <p:nvPr/>
        </p:nvSpPr>
        <p:spPr>
          <a:xfrm>
            <a:off x="1065665" y="119742"/>
            <a:ext cx="2940228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en-US" dirty="0"/>
              <a:t>、影响查找的因素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F6F4C6-BDD9-584E-A538-DB9AE76FDAEE}"/>
              </a:ext>
            </a:extLst>
          </p:cNvPr>
          <p:cNvGrpSpPr/>
          <p:nvPr/>
        </p:nvGrpSpPr>
        <p:grpSpPr>
          <a:xfrm>
            <a:off x="1774231" y="2496073"/>
            <a:ext cx="2370057" cy="517276"/>
            <a:chOff x="1396241" y="2304668"/>
            <a:chExt cx="1784996" cy="48000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C80EA6A-0772-2EED-F0B1-6E5F1FCB68F1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27D96D1-A697-1D12-B50F-199E806247D3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42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 采用何种查找方法</a:t>
              </a:r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?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C31CAAA-9989-D56A-EC0B-7915F5904BDB}"/>
              </a:ext>
            </a:extLst>
          </p:cNvPr>
          <p:cNvSpPr/>
          <p:nvPr/>
        </p:nvSpPr>
        <p:spPr>
          <a:xfrm>
            <a:off x="2617904" y="2791455"/>
            <a:ext cx="3794747" cy="2547001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811823-3C7F-71C6-A916-99D2C4ADE8D4}"/>
              </a:ext>
            </a:extLst>
          </p:cNvPr>
          <p:cNvSpPr txBox="1"/>
          <p:nvPr/>
        </p:nvSpPr>
        <p:spPr>
          <a:xfrm>
            <a:off x="1758095" y="3115281"/>
            <a:ext cx="4259136" cy="1766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indent="-2160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使用哪种数据结构来表示“表”，即表中元素是按何种方式组织的？</a:t>
            </a:r>
          </a:p>
          <a:p>
            <a:pPr marL="216000" indent="-2160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表中关键字的次序。是对无序集合查找还是对有序集合查找？</a:t>
            </a:r>
            <a:endParaRPr kumimoji="1"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E39957-2CC2-440C-547B-AD1674591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209" y="476534"/>
            <a:ext cx="5472458" cy="547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5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2878D8D-A612-AAE2-FB53-9F0C4DAC1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16" r="10035"/>
          <a:stretch/>
        </p:blipFill>
        <p:spPr>
          <a:xfrm>
            <a:off x="7195682" y="790157"/>
            <a:ext cx="4380753" cy="55984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EA465E-0BF0-223C-B5A6-390232845851}"/>
              </a:ext>
            </a:extLst>
          </p:cNvPr>
          <p:cNvSpPr txBox="1"/>
          <p:nvPr/>
        </p:nvSpPr>
        <p:spPr>
          <a:xfrm>
            <a:off x="1076619" y="125217"/>
            <a:ext cx="3387466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en-US" altLang="zh-CN" dirty="0"/>
              <a:t>5. </a:t>
            </a:r>
            <a:r>
              <a:rPr lang="zh-CN" altLang="en-US" dirty="0"/>
              <a:t>查找方法的性能指标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FE6374B1-F803-7733-496A-390B2D1C2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105" y="853020"/>
            <a:ext cx="3350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5. </a:t>
            </a:r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查找方法的性能指标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D92452B4-181B-05C9-D5E8-250953D22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967" y="1710909"/>
            <a:ext cx="5745800" cy="1578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查找运算时间主要花费在关键字比较上，通常把查找过程中执行的关键字平均比较个数（称为平均查找长度）作为衡量一个查找算法效率优劣的标准。</a:t>
            </a:r>
            <a:endParaRPr kumimoji="1" lang="en-US" altLang="zh-CN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平均查找长度</a:t>
            </a:r>
            <a:r>
              <a:rPr kumimoji="1" lang="en-US" altLang="zh-CN" b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ASL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Average Search Length</a:t>
            </a:r>
            <a:r>
              <a:rPr kumimoji="1"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）定义为：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54EDA4DA-4667-7F1D-EAE8-24CC631BA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967" y="4587315"/>
            <a:ext cx="5745800" cy="163471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marL="216000" indent="-216000">
              <a:lnSpc>
                <a:spcPts val="2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是查找表中元素的个数。</a:t>
            </a:r>
            <a:endParaRPr kumimoji="1" lang="en-US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>
              <a:lnSpc>
                <a:spcPts val="2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p</a:t>
            </a:r>
            <a:r>
              <a:rPr kumimoji="1" lang="en-US" altLang="zh-CN" sz="1600" i="1" baseline="-30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是查找第</a:t>
            </a:r>
            <a:r>
              <a:rPr kumimoji="1" lang="en-US" altLang="zh-CN" sz="1600" i="1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个元素的概率，一般地，认为每个元素的查找概率相等，即</a:t>
            </a: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p</a:t>
            </a:r>
            <a:r>
              <a:rPr kumimoji="1" lang="en-US" altLang="zh-CN" sz="1600" i="1" baseline="-30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=1/</a:t>
            </a: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（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1≤</a:t>
            </a: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kumimoji="1"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≤</a:t>
            </a: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）。</a:t>
            </a:r>
            <a:endParaRPr kumimoji="1" lang="en-US" altLang="zh-CN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>
              <a:lnSpc>
                <a:spcPts val="2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c</a:t>
            </a:r>
            <a:r>
              <a:rPr kumimoji="1" lang="en-US" altLang="zh-CN" sz="1600" i="1" baseline="-30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是找到第</a:t>
            </a:r>
            <a:r>
              <a:rPr kumimoji="1" lang="en-US" altLang="zh-CN" sz="1600" i="1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kumimoji="1"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个元素所需进行的比较次数。 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40314CF3-B436-BFAF-0406-A1E7032B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154467" y="3380050"/>
            <a:ext cx="18288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7CD8D29E-319E-8E32-D740-C4D4BB4FECB3}"/>
              </a:ext>
            </a:extLst>
          </p:cNvPr>
          <p:cNvSpPr txBox="1"/>
          <p:nvPr/>
        </p:nvSpPr>
        <p:spPr>
          <a:xfrm>
            <a:off x="7330781" y="3564731"/>
            <a:ext cx="4066359" cy="165683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成功情况下的平均查找长度</a:t>
            </a:r>
            <a:endParaRPr kumimoji="1" lang="en-US" altLang="zh-CN" sz="1600" b="1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108000" indent="108000"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——</a:t>
            </a:r>
            <a:r>
              <a:rPr kumimoji="1" lang="en-US" altLang="zh-CN" sz="1600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ASL</a:t>
            </a:r>
            <a:r>
              <a:rPr kumimoji="1" lang="zh-CN" altLang="en-US" sz="1600" b="1" baseline="-25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成功</a:t>
            </a:r>
            <a:endParaRPr kumimoji="1" lang="en-US" altLang="zh-CN" sz="1600" b="1" baseline="-250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不成功情况（失败）下的平均查找长度</a:t>
            </a:r>
            <a:endParaRPr kumimoji="1" lang="en-US" altLang="zh-CN" sz="1600" b="1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108000" indent="108000"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——</a:t>
            </a:r>
            <a:r>
              <a:rPr kumimoji="1" lang="en-US" altLang="zh-CN" sz="1600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ASL</a:t>
            </a:r>
            <a:r>
              <a:rPr kumimoji="1" lang="zh-CN" altLang="en-US" sz="1600" b="1" baseline="-25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不成功</a:t>
            </a:r>
            <a:endParaRPr lang="zh-CN" altLang="en-US" sz="1600" b="1" baseline="-250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4D5C8B4-0F75-DFAB-7D7B-88C3B912F5D8}"/>
              </a:ext>
            </a:extLst>
          </p:cNvPr>
          <p:cNvGrpSpPr/>
          <p:nvPr/>
        </p:nvGrpSpPr>
        <p:grpSpPr>
          <a:xfrm>
            <a:off x="7867909" y="3101617"/>
            <a:ext cx="2870289" cy="517276"/>
            <a:chOff x="1396241" y="2304668"/>
            <a:chExt cx="1784996" cy="48000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0ADB65D-0421-9AE3-EFF2-B8ED21C013A5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720A132-FA26-1619-A57C-466865F97EC6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42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平均查找长度</a:t>
              </a:r>
              <a:r>
                <a:rPr lang="en-US" altLang="zh-CN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ASL</a:t>
              </a:r>
              <a:r>
                <a: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分为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756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6E90D8-73F7-63BA-DCE1-539D5DD89DE0}"/>
              </a:ext>
            </a:extLst>
          </p:cNvPr>
          <p:cNvSpPr txBox="1"/>
          <p:nvPr/>
        </p:nvSpPr>
        <p:spPr>
          <a:xfrm>
            <a:off x="1066053" y="147117"/>
            <a:ext cx="342273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查找表</a:t>
            </a:r>
            <a:r>
              <a:rPr lang="en-US" altLang="zh-CN" dirty="0"/>
              <a:t>T</a:t>
            </a:r>
            <a:r>
              <a:rPr lang="zh-CN" altLang="en-US" dirty="0"/>
              <a:t>：含有</a:t>
            </a:r>
            <a:r>
              <a:rPr lang="en-US" altLang="zh-CN" dirty="0"/>
              <a:t>n</a:t>
            </a:r>
            <a:r>
              <a:rPr lang="zh-CN" altLang="en-US" dirty="0"/>
              <a:t>个元素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5E36EF9A-35B1-C5A4-5242-FB15AFB4D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54" y="1589083"/>
            <a:ext cx="7352031" cy="87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defTabSz="914400"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成功情况下（概率相等）的平均查找长度</a:t>
            </a:r>
            <a:r>
              <a:rPr kumimoji="1" lang="en-US" altLang="zh-CN" b="1" dirty="0" err="1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ASL</a:t>
            </a:r>
            <a:r>
              <a:rPr kumimoji="1" lang="zh-CN" altLang="en-US" b="1" baseline="-25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成功</a:t>
            </a:r>
            <a:r>
              <a:rPr kumimoji="1" lang="zh-CN" altLang="en-US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是指</a:t>
            </a:r>
            <a:r>
              <a:rPr kumimoji="1"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找到</a:t>
            </a:r>
            <a:r>
              <a:rPr kumimoji="1" lang="en-US" altLang="zh-CN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T</a:t>
            </a:r>
            <a:r>
              <a:rPr kumimoji="1"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中任一元素平均需要的关键字比较次数</a:t>
            </a:r>
            <a:r>
              <a:rPr kumimoji="1" lang="zh-CN" altLang="en-US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　　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5537BA9-A59D-3BB8-FF04-FDDB22E42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872920"/>
              </p:ext>
            </p:extLst>
          </p:nvPr>
        </p:nvGraphicFramePr>
        <p:xfrm>
          <a:off x="1066053" y="3073982"/>
          <a:ext cx="7288306" cy="949960"/>
        </p:xfrm>
        <a:graphic>
          <a:graphicData uri="http://schemas.openxmlformats.org/drawingml/2006/table">
            <a:tbl>
              <a:tblPr firstRow="1" bandRow="1"/>
              <a:tblGrid>
                <a:gridCol w="1430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30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3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30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30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关键字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5</a:t>
                      </a:r>
                      <a:endParaRPr lang="zh-CN" altLang="en-US" sz="1800" b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800" b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800" b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</a:t>
                      </a:r>
                      <a:endParaRPr lang="zh-CN" altLang="en-US" sz="1800" b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7</a:t>
                      </a:r>
                      <a:endParaRPr lang="zh-CN" altLang="en-US" sz="1800" b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9</a:t>
                      </a:r>
                      <a:endParaRPr lang="zh-CN" altLang="en-US" sz="1800" b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800" b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800" b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800" b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找到时的比较次数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8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8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8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8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5</a:t>
                      </a:r>
                      <a:endParaRPr lang="zh-CN" altLang="en-US" sz="18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6</a:t>
                      </a:r>
                      <a:endParaRPr lang="zh-CN" altLang="en-US" sz="18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7</a:t>
                      </a:r>
                      <a:endParaRPr lang="zh-CN" altLang="en-US" sz="18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</a:t>
                      </a:r>
                      <a:endParaRPr lang="zh-CN" altLang="en-US" sz="1800" b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9</a:t>
                      </a:r>
                      <a:endParaRPr lang="zh-CN" altLang="en-US" sz="1800" b="0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组合 11">
            <a:extLst>
              <a:ext uri="{FF2B5EF4-FFF2-40B4-BE49-F238E27FC236}">
                <a16:creationId xmlns:a16="http://schemas.microsoft.com/office/drawing/2014/main" id="{68F972CC-3CC1-C051-AA87-D6C67E406F97}"/>
              </a:ext>
            </a:extLst>
          </p:cNvPr>
          <p:cNvGrpSpPr/>
          <p:nvPr/>
        </p:nvGrpSpPr>
        <p:grpSpPr>
          <a:xfrm>
            <a:off x="2429248" y="4810099"/>
            <a:ext cx="4429156" cy="868469"/>
            <a:chOff x="1571604" y="5148235"/>
            <a:chExt cx="4429156" cy="868469"/>
          </a:xfrm>
        </p:grpSpPr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D4C1714E-A6C2-71A7-13D1-713295FC6B9B}"/>
                </a:ext>
              </a:extLst>
            </p:cNvPr>
            <p:cNvSpPr txBox="1"/>
            <p:nvPr/>
          </p:nvSpPr>
          <p:spPr>
            <a:xfrm>
              <a:off x="1571604" y="5396227"/>
              <a:ext cx="15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 err="1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ASL</a:t>
              </a:r>
              <a:r>
                <a:rPr lang="zh-CN" altLang="en-US" b="1" kern="0" baseline="-250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成功</a:t>
              </a:r>
              <a:r>
                <a:rPr lang="en-US" altLang="zh-CN" b="1" kern="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=</a:t>
              </a:r>
              <a:endParaRPr lang="zh-CN" altLang="en-US" b="1" kern="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3AE79F0C-E461-F1BD-0EF7-2C0C9C3BCDCB}"/>
                </a:ext>
              </a:extLst>
            </p:cNvPr>
            <p:cNvSpPr txBox="1"/>
            <p:nvPr/>
          </p:nvSpPr>
          <p:spPr>
            <a:xfrm>
              <a:off x="2643174" y="5148235"/>
              <a:ext cx="2643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525252"/>
                  </a:solidFill>
                  <a:latin typeface="Consolas" pitchFamily="49" charset="0"/>
                  <a:ea typeface="楷体_GB2312" pitchFamily="49" charset="-122"/>
                  <a:cs typeface="Consolas" pitchFamily="49" charset="0"/>
                </a:rPr>
                <a:t>1+2+3+4+5+6+7+8+9</a:t>
              </a:r>
              <a:endParaRPr lang="zh-CN" altLang="en-US" b="1" kern="0" dirty="0">
                <a:solidFill>
                  <a:srgbClr val="525252"/>
                </a:solidFill>
                <a:latin typeface="Consolas" pitchFamily="49" charset="0"/>
                <a:ea typeface="楷体_GB2312" pitchFamily="49" charset="-122"/>
                <a:cs typeface="Consolas" pitchFamily="49" charset="0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D9B5DA6-C7DD-8F23-2658-6AAACB3451E0}"/>
                </a:ext>
              </a:extLst>
            </p:cNvPr>
            <p:cNvCxnSpPr/>
            <p:nvPr/>
          </p:nvCxnSpPr>
          <p:spPr>
            <a:xfrm flipV="1">
              <a:off x="2643174" y="5582469"/>
              <a:ext cx="2520000" cy="0"/>
            </a:xfrm>
            <a:prstGeom prst="line">
              <a:avLst/>
            </a:prstGeom>
            <a:noFill/>
            <a:ln w="28575" cap="flat" cmpd="sng" algn="ctr">
              <a:solidFill>
                <a:srgbClr val="F29803"/>
              </a:solidFill>
              <a:prstDash val="solid"/>
            </a:ln>
            <a:effectLst/>
          </p:spPr>
        </p:cxn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1D10CDC-4939-E082-5713-F4E63F1CAA36}"/>
                </a:ext>
              </a:extLst>
            </p:cNvPr>
            <p:cNvSpPr txBox="1"/>
            <p:nvPr/>
          </p:nvSpPr>
          <p:spPr>
            <a:xfrm>
              <a:off x="3714744" y="5647372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525252"/>
                  </a:solidFill>
                  <a:latin typeface="Consolas" pitchFamily="49" charset="0"/>
                  <a:ea typeface="楷体_GB2312" pitchFamily="49" charset="-122"/>
                  <a:cs typeface="Consolas" pitchFamily="49" charset="0"/>
                </a:rPr>
                <a:t>9</a:t>
              </a:r>
              <a:endParaRPr lang="zh-CN" altLang="en-US" b="1" kern="0" dirty="0">
                <a:solidFill>
                  <a:srgbClr val="525252"/>
                </a:solidFill>
                <a:latin typeface="Consolas" pitchFamily="49" charset="0"/>
                <a:ea typeface="楷体_GB2312" pitchFamily="49" charset="-122"/>
                <a:cs typeface="Consolas" pitchFamily="49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87524E53-B0B5-50A6-0EFE-97ED07731516}"/>
                </a:ext>
              </a:extLst>
            </p:cNvPr>
            <p:cNvSpPr txBox="1"/>
            <p:nvPr/>
          </p:nvSpPr>
          <p:spPr>
            <a:xfrm>
              <a:off x="5286380" y="5363190"/>
              <a:ext cx="71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>
                  <a:solidFill>
                    <a:srgbClr val="525252"/>
                  </a:solidFill>
                  <a:latin typeface="Consolas" pitchFamily="49" charset="0"/>
                  <a:ea typeface="楷体_GB2312" pitchFamily="49" charset="-122"/>
                  <a:cs typeface="Consolas" pitchFamily="49" charset="0"/>
                </a:rPr>
                <a:t>= 5</a:t>
              </a:r>
              <a:endParaRPr lang="zh-CN" altLang="en-US" b="1" kern="0" dirty="0">
                <a:solidFill>
                  <a:srgbClr val="525252"/>
                </a:solidFill>
                <a:latin typeface="Consolas" pitchFamily="49" charset="0"/>
                <a:ea typeface="楷体_GB2312" pitchFamily="49" charset="-122"/>
                <a:cs typeface="Consolas" pitchFamily="49" charset="0"/>
              </a:endParaRPr>
            </a:p>
          </p:txBody>
        </p:sp>
      </p:grpSp>
      <p:sp>
        <p:nvSpPr>
          <p:cNvPr id="11" name="TextBox 9">
            <a:extLst>
              <a:ext uri="{FF2B5EF4-FFF2-40B4-BE49-F238E27FC236}">
                <a16:creationId xmlns:a16="http://schemas.microsoft.com/office/drawing/2014/main" id="{0BFAE2A2-67CA-E560-CB01-6EBF7B318103}"/>
              </a:ext>
            </a:extLst>
          </p:cNvPr>
          <p:cNvSpPr txBox="1"/>
          <p:nvPr/>
        </p:nvSpPr>
        <p:spPr>
          <a:xfrm>
            <a:off x="1066053" y="2523239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例如，</a:t>
            </a:r>
            <a:r>
              <a:rPr lang="en-US" altLang="zh-CN" b="1" i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=9</a:t>
            </a:r>
            <a:r>
              <a:rPr lang="zh-CN" altLang="en-US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</p:txBody>
      </p:sp>
      <p:sp>
        <p:nvSpPr>
          <p:cNvPr id="12" name="下箭头 12">
            <a:extLst>
              <a:ext uri="{FF2B5EF4-FFF2-40B4-BE49-F238E27FC236}">
                <a16:creationId xmlns:a16="http://schemas.microsoft.com/office/drawing/2014/main" id="{AB083293-EA05-4647-4E3A-4E7DE233C9FE}"/>
              </a:ext>
            </a:extLst>
          </p:cNvPr>
          <p:cNvSpPr/>
          <p:nvPr/>
        </p:nvSpPr>
        <p:spPr>
          <a:xfrm>
            <a:off x="4572388" y="4170244"/>
            <a:ext cx="214314" cy="468000"/>
          </a:xfrm>
          <a:prstGeom prst="downArrow">
            <a:avLst/>
          </a:prstGeom>
          <a:solidFill>
            <a:srgbClr val="F2980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 kern="0">
              <a:solidFill>
                <a:srgbClr val="525252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13CC93-24EC-CAB3-313B-7FB761888746}"/>
              </a:ext>
            </a:extLst>
          </p:cNvPr>
          <p:cNvSpPr/>
          <p:nvPr/>
        </p:nvSpPr>
        <p:spPr>
          <a:xfrm>
            <a:off x="2140997" y="4692034"/>
            <a:ext cx="5050715" cy="109403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17C7C93-D5B8-8269-4511-6E97FF0DA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78" y="1838398"/>
            <a:ext cx="4371088" cy="43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0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7A6F75-C868-1C1A-8707-535DF2A6C55D}"/>
              </a:ext>
            </a:extLst>
          </p:cNvPr>
          <p:cNvSpPr txBox="1"/>
          <p:nvPr/>
        </p:nvSpPr>
        <p:spPr>
          <a:xfrm>
            <a:off x="1077003" y="147117"/>
            <a:ext cx="3422732" cy="461665"/>
          </a:xfrm>
          <a:prstGeom prst="rect">
            <a:avLst/>
          </a:prstGeom>
          <a:solidFill>
            <a:srgbClr val="F29803"/>
          </a:solidFill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schemeClr val="bg1"/>
                  </a:solidFill>
                </a:ln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defRPr>
            </a:lvl1pPr>
          </a:lstStyle>
          <a:p>
            <a:r>
              <a:rPr lang="zh-CN" altLang="en-US" dirty="0"/>
              <a:t>查找表</a:t>
            </a:r>
            <a:r>
              <a:rPr lang="en-US" altLang="zh-CN" dirty="0"/>
              <a:t>T</a:t>
            </a:r>
            <a:r>
              <a:rPr lang="zh-CN" altLang="en-US" dirty="0"/>
              <a:t>：含有</a:t>
            </a:r>
            <a:r>
              <a:rPr lang="en-US" altLang="zh-CN" dirty="0"/>
              <a:t>n</a:t>
            </a:r>
            <a:r>
              <a:rPr lang="zh-CN" altLang="en-US" dirty="0"/>
              <a:t>个元素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54E0526D-CBF1-D5A9-D32D-F005119D5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003" y="1468442"/>
            <a:ext cx="7177060" cy="87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16000" indent="-216000" defTabSz="914400"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不成功情况下的平均查找长度</a:t>
            </a:r>
            <a:r>
              <a:rPr kumimoji="1" lang="en-US" altLang="zh-CN" b="1" dirty="0" err="1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ASL</a:t>
            </a:r>
            <a:r>
              <a:rPr kumimoji="1" lang="zh-CN" altLang="en-US" b="1" baseline="-25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不成功</a:t>
            </a:r>
            <a:r>
              <a:rPr kumimoji="1" lang="zh-CN" altLang="en-US" b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是指</a:t>
            </a:r>
            <a:r>
              <a:rPr kumimoji="1"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查找失败（在</a:t>
            </a:r>
            <a:r>
              <a:rPr kumimoji="1" lang="en-US" altLang="zh-CN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T</a:t>
            </a:r>
            <a:r>
              <a:rPr kumimoji="1" lang="zh-CN" altLang="en-US" b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中未查找到）平均需要的关键字比较次数。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84F83A-4B1E-ABB6-3F09-3D5D1E9FAC4F}"/>
              </a:ext>
            </a:extLst>
          </p:cNvPr>
          <p:cNvGrpSpPr/>
          <p:nvPr/>
        </p:nvGrpSpPr>
        <p:grpSpPr>
          <a:xfrm>
            <a:off x="2567749" y="2503956"/>
            <a:ext cx="4572032" cy="1405944"/>
            <a:chOff x="2000232" y="1785926"/>
            <a:chExt cx="4572032" cy="1405944"/>
          </a:xfrm>
        </p:grpSpPr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7AF0E66A-C488-B073-0240-555CF0D923EA}"/>
                </a:ext>
              </a:extLst>
            </p:cNvPr>
            <p:cNvSpPr txBox="1"/>
            <p:nvPr/>
          </p:nvSpPr>
          <p:spPr>
            <a:xfrm>
              <a:off x="2357422" y="1785926"/>
              <a:ext cx="12551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kern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  <a:sym typeface="Symbol"/>
                </a:rPr>
                <a:t></a:t>
              </a:r>
              <a:r>
                <a:rPr lang="en-US" altLang="zh-CN" sz="2000" b="1" i="1" kern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x </a:t>
              </a:r>
              <a:r>
                <a:rPr lang="zh-CN" altLang="en-US" sz="2000" b="1" kern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  <a:sym typeface="Symbol"/>
                </a:rPr>
                <a:t> </a:t>
              </a:r>
              <a:r>
                <a:rPr lang="en-US" altLang="zh-CN" sz="2000" b="1" kern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  <a:sym typeface="Symbol"/>
                </a:rPr>
                <a:t>T</a:t>
              </a:r>
              <a:endParaRPr lang="zh-CN" altLang="en-US" sz="2000" b="1" kern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21E9C0C9-AA52-8B2C-B671-D56A991ACB66}"/>
                </a:ext>
              </a:extLst>
            </p:cNvPr>
            <p:cNvSpPr txBox="1"/>
            <p:nvPr/>
          </p:nvSpPr>
          <p:spPr>
            <a:xfrm>
              <a:off x="3143240" y="2287514"/>
              <a:ext cx="3429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通过关键字比较后确定不在</a:t>
              </a:r>
              <a:r>
                <a:rPr lang="en-US" altLang="zh-CN" b="1" kern="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zh-CN" altLang="en-US" b="1" kern="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中</a:t>
              </a:r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3F6D9F9-11A2-4963-A61C-6427EB1F64B2}"/>
                </a:ext>
              </a:extLst>
            </p:cNvPr>
            <p:cNvSpPr txBox="1"/>
            <p:nvPr/>
          </p:nvSpPr>
          <p:spPr>
            <a:xfrm>
              <a:off x="2000232" y="2822538"/>
              <a:ext cx="2571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b="1" kern="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平均关键字比较次数</a:t>
              </a:r>
              <a:endParaRPr lang="zh-CN" altLang="en-US" b="1" kern="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9" name="下箭头 6">
              <a:extLst>
                <a:ext uri="{FF2B5EF4-FFF2-40B4-BE49-F238E27FC236}">
                  <a16:creationId xmlns:a16="http://schemas.microsoft.com/office/drawing/2014/main" id="{C4FD8230-21E4-DDA9-5867-BB0C87C51B04}"/>
                </a:ext>
              </a:extLst>
            </p:cNvPr>
            <p:cNvSpPr/>
            <p:nvPr/>
          </p:nvSpPr>
          <p:spPr>
            <a:xfrm>
              <a:off x="2857488" y="2251034"/>
              <a:ext cx="214314" cy="468000"/>
            </a:xfrm>
            <a:prstGeom prst="downArrow">
              <a:avLst/>
            </a:prstGeom>
            <a:solidFill>
              <a:srgbClr val="F29803"/>
            </a:soli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solidFill>
                  <a:srgbClr val="525252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C3AA0BC-3522-E6E9-D391-BEAEAA055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07713"/>
              </p:ext>
            </p:extLst>
          </p:nvPr>
        </p:nvGraphicFramePr>
        <p:xfrm>
          <a:off x="1474497" y="4642759"/>
          <a:ext cx="6982565" cy="949960"/>
        </p:xfrm>
        <a:graphic>
          <a:graphicData uri="http://schemas.openxmlformats.org/drawingml/2006/table">
            <a:tbl>
              <a:tblPr firstRow="1" bandRow="1"/>
              <a:tblGrid>
                <a:gridCol w="1370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2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25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3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73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3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关键字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5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600" b="1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</a:t>
                      </a:r>
                      <a:endParaRPr lang="zh-CN" altLang="en-US" sz="1600" b="1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7</a:t>
                      </a:r>
                      <a:endParaRPr lang="zh-CN" altLang="en-US" sz="1600" b="1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9</a:t>
                      </a:r>
                      <a:endParaRPr lang="zh-CN" altLang="en-US" sz="1600" b="1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600" b="1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找到时的比较次数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1</a:t>
                      </a:r>
                      <a:endParaRPr lang="zh-CN" altLang="en-US" sz="1600" b="1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2</a:t>
                      </a:r>
                      <a:endParaRPr lang="zh-CN" altLang="en-US" sz="1600" b="1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3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4</a:t>
                      </a:r>
                      <a:endParaRPr lang="zh-CN" altLang="en-US" sz="1600" b="1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5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6</a:t>
                      </a:r>
                      <a:endParaRPr lang="zh-CN" altLang="en-US" sz="1600" b="1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7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8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solidFill>
                            <a:srgbClr val="5252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Consolas" pitchFamily="49" charset="0"/>
                        </a:rPr>
                        <a:t>9</a:t>
                      </a:r>
                      <a:endParaRPr lang="zh-CN" altLang="en-US" sz="1600" b="1" dirty="0">
                        <a:solidFill>
                          <a:srgbClr val="525252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Consolas" pitchFamily="49" charset="0"/>
                      </a:endParaRP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980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352A96-3D06-F49E-20D7-C5ED2B546811}"/>
              </a:ext>
            </a:extLst>
          </p:cNvPr>
          <p:cNvSpPr txBox="1"/>
          <p:nvPr/>
        </p:nvSpPr>
        <p:spPr>
          <a:xfrm>
            <a:off x="1280003" y="4105683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例如，</a:t>
            </a:r>
            <a:r>
              <a:rPr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=9</a:t>
            </a: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507E0-826B-7F78-31DC-D76842A64244}"/>
              </a:ext>
            </a:extLst>
          </p:cNvPr>
          <p:cNvSpPr txBox="1"/>
          <p:nvPr/>
        </p:nvSpPr>
        <p:spPr>
          <a:xfrm>
            <a:off x="1280003" y="5720867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按顺序查找，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ASL</a:t>
            </a:r>
            <a:r>
              <a:rPr kumimoji="1" lang="zh-CN" altLang="en-US" b="1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不成功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</a:t>
            </a:r>
            <a:r>
              <a:rPr kumimoji="1" lang="en-US" altLang="zh-CN" b="1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kumimoji="1" lang="en-US" altLang="zh-CN" b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=9</a:t>
            </a:r>
            <a:endParaRPr lang="zh-CN" altLang="en-US" b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0E60AC-D803-CEDE-7524-C9E1E113C33E}"/>
              </a:ext>
            </a:extLst>
          </p:cNvPr>
          <p:cNvSpPr/>
          <p:nvPr/>
        </p:nvSpPr>
        <p:spPr>
          <a:xfrm>
            <a:off x="2399846" y="2503957"/>
            <a:ext cx="5050715" cy="148571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D236CD-2F03-6622-A3CD-BA75FE919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73" y="1706419"/>
            <a:ext cx="4298227" cy="42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6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/>
      <p:bldP spid="12" grpId="0"/>
      <p:bldP spid="1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1069</TotalTime>
  <Words>4284</Words>
  <Application>Microsoft Office PowerPoint</Application>
  <PresentationFormat>宽屏</PresentationFormat>
  <Paragraphs>783</Paragraphs>
  <Slides>53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等线</vt:lpstr>
      <vt:lpstr>等线 Light</vt:lpstr>
      <vt:lpstr>黑体</vt:lpstr>
      <vt:lpstr>楷体</vt:lpstr>
      <vt:lpstr>思源黑体 CN Heavy</vt:lpstr>
      <vt:lpstr>思源黑体 CN Medium</vt:lpstr>
      <vt:lpstr>Arial</vt:lpstr>
      <vt:lpstr>Calibri</vt:lpstr>
      <vt:lpstr>Calibri Light</vt:lpstr>
      <vt:lpstr>Consolas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美玉</dc:creator>
  <cp:lastModifiedBy>宋 美玉</cp:lastModifiedBy>
  <cp:revision>314</cp:revision>
  <dcterms:created xsi:type="dcterms:W3CDTF">2022-06-20T10:40:08Z</dcterms:created>
  <dcterms:modified xsi:type="dcterms:W3CDTF">2022-06-22T16:01:19Z</dcterms:modified>
</cp:coreProperties>
</file>